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42845038" cy="30243463"/>
  <p:notesSz cx="6858000" cy="9144000"/>
  <p:defaultTextStyle>
    <a:defPPr>
      <a:defRPr lang="fr-FR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646"/>
    <a:srgbClr val="F85B1C"/>
    <a:srgbClr val="FCB99E"/>
    <a:srgbClr val="FA936A"/>
    <a:srgbClr val="FA9098"/>
    <a:srgbClr val="F9733D"/>
    <a:srgbClr val="1A62F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>
        <p:scale>
          <a:sx n="24" d="100"/>
          <a:sy n="24" d="100"/>
        </p:scale>
        <p:origin x="-750" y="-78"/>
      </p:cViewPr>
      <p:guideLst>
        <p:guide orient="horz" pos="9526"/>
        <p:guide pos="1349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13378" y="9395078"/>
            <a:ext cx="36418282" cy="6482742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6756" y="17137962"/>
            <a:ext cx="29991527" cy="772888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4228-E235-46D1-AD33-DAC7EAEB69E0}" type="datetimeFigureOut">
              <a:rPr lang="fr-FR" smtClean="0"/>
              <a:pPr/>
              <a:t>29/08/2013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AB9F0-5E5A-405A-BB62-4FF699D578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4228-E235-46D1-AD33-DAC7EAEB69E0}" type="datetimeFigureOut">
              <a:rPr lang="fr-FR" smtClean="0"/>
              <a:pPr/>
              <a:t>29/08/2013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AB9F0-5E5A-405A-BB62-4FF699D578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45554115" y="5341614"/>
            <a:ext cx="45165811" cy="11379802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0034370" y="5341614"/>
            <a:ext cx="134805661" cy="11379802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4228-E235-46D1-AD33-DAC7EAEB69E0}" type="datetimeFigureOut">
              <a:rPr lang="fr-FR" smtClean="0"/>
              <a:pPr/>
              <a:t>29/08/2013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AB9F0-5E5A-405A-BB62-4FF699D578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4228-E235-46D1-AD33-DAC7EAEB69E0}" type="datetimeFigureOut">
              <a:rPr lang="fr-FR" smtClean="0"/>
              <a:pPr/>
              <a:t>29/08/2013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AB9F0-5E5A-405A-BB62-4FF699D578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84463" y="19434227"/>
            <a:ext cx="36418282" cy="6006688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384463" y="12818472"/>
            <a:ext cx="36418282" cy="6615755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4228-E235-46D1-AD33-DAC7EAEB69E0}" type="datetimeFigureOut">
              <a:rPr lang="fr-FR" smtClean="0"/>
              <a:pPr/>
              <a:t>29/08/2013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AB9F0-5E5A-405A-BB62-4FF699D578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034372" y="31118567"/>
            <a:ext cx="89982016" cy="88021077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00730472" y="31118567"/>
            <a:ext cx="89989457" cy="88021077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4228-E235-46D1-AD33-DAC7EAEB69E0}" type="datetimeFigureOut">
              <a:rPr lang="fr-FR" smtClean="0"/>
              <a:pPr/>
              <a:t>29/08/2013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AB9F0-5E5A-405A-BB62-4FF699D578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252" y="1211141"/>
            <a:ext cx="38560534" cy="504057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142252" y="6769777"/>
            <a:ext cx="18930666" cy="2821321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142252" y="9591098"/>
            <a:ext cx="18930666" cy="17424997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1764687" y="6769777"/>
            <a:ext cx="18938102" cy="2821321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1764687" y="9591098"/>
            <a:ext cx="18938102" cy="17424997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4228-E235-46D1-AD33-DAC7EAEB69E0}" type="datetimeFigureOut">
              <a:rPr lang="fr-FR" smtClean="0"/>
              <a:pPr/>
              <a:t>29/08/2013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AB9F0-5E5A-405A-BB62-4FF699D578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4228-E235-46D1-AD33-DAC7EAEB69E0}" type="datetimeFigureOut">
              <a:rPr lang="fr-FR" smtClean="0"/>
              <a:pPr/>
              <a:t>29/08/2013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AB9F0-5E5A-405A-BB62-4FF699D578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4228-E235-46D1-AD33-DAC7EAEB69E0}" type="datetimeFigureOut">
              <a:rPr lang="fr-FR" smtClean="0"/>
              <a:pPr/>
              <a:t>29/08/2013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AB9F0-5E5A-405A-BB62-4FF699D578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254" y="1204138"/>
            <a:ext cx="14095722" cy="512458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751220" y="1204140"/>
            <a:ext cx="23951566" cy="25811958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142254" y="6328727"/>
            <a:ext cx="14095722" cy="20687371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4228-E235-46D1-AD33-DAC7EAEB69E0}" type="datetimeFigureOut">
              <a:rPr lang="fr-FR" smtClean="0"/>
              <a:pPr/>
              <a:t>29/08/2013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AB9F0-5E5A-405A-BB62-4FF699D578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927" y="21170424"/>
            <a:ext cx="25707023" cy="2499288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97927" y="2702309"/>
            <a:ext cx="25707023" cy="18146078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927" y="23669713"/>
            <a:ext cx="25707023" cy="3549404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4228-E235-46D1-AD33-DAC7EAEB69E0}" type="datetimeFigureOut">
              <a:rPr lang="fr-FR" smtClean="0"/>
              <a:pPr/>
              <a:t>29/08/2013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AB9F0-5E5A-405A-BB62-4FF699D578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142252" y="1211141"/>
            <a:ext cx="38560534" cy="5040577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142252" y="7056810"/>
            <a:ext cx="38560534" cy="19959288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142252" y="28031212"/>
            <a:ext cx="9997176" cy="1610184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34228-E235-46D1-AD33-DAC7EAEB69E0}" type="datetimeFigureOut">
              <a:rPr lang="fr-FR" smtClean="0"/>
              <a:pPr/>
              <a:t>29/08/2013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4638722" y="28031212"/>
            <a:ext cx="13567595" cy="1610184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0705610" y="28031212"/>
            <a:ext cx="9997176" cy="1610184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AB9F0-5E5A-405A-BB62-4FF699D578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43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voparis-europlanet.obspm.fr/docum.shtml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voparis-europlanet-new.obspm.fr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 29" descr="europlanet_logo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0200" y="432099"/>
            <a:ext cx="25053967" cy="2265518"/>
          </a:xfrm>
          <a:prstGeom prst="rect">
            <a:avLst/>
          </a:prstGeom>
        </p:spPr>
      </p:pic>
      <p:sp>
        <p:nvSpPr>
          <p:cNvPr id="19" name="Rectangle à coins arrondis 18"/>
          <p:cNvSpPr/>
          <p:nvPr/>
        </p:nvSpPr>
        <p:spPr>
          <a:xfrm>
            <a:off x="22718663" y="7128843"/>
            <a:ext cx="19010112" cy="9145016"/>
          </a:xfrm>
          <a:prstGeom prst="roundRect">
            <a:avLst/>
          </a:prstGeom>
          <a:solidFill>
            <a:srgbClr val="F796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600" b="1" dirty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044255" y="7056835"/>
            <a:ext cx="21026336" cy="8424936"/>
          </a:xfrm>
          <a:prstGeom prst="roundRect">
            <a:avLst/>
          </a:prstGeom>
          <a:solidFill>
            <a:srgbClr val="F796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996583" y="2750871"/>
            <a:ext cx="346844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600" b="1" dirty="0" err="1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Providing</a:t>
            </a:r>
            <a:r>
              <a:rPr lang="fr-FR" sz="9600" b="1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data to the </a:t>
            </a:r>
            <a:r>
              <a:rPr lang="fr-FR" sz="9600" b="1" dirty="0" err="1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Planetary</a:t>
            </a:r>
            <a:r>
              <a:rPr lang="fr-FR" sz="9600" b="1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Virtual </a:t>
            </a:r>
            <a:r>
              <a:rPr lang="fr-FR" sz="9600" b="1" dirty="0" err="1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Observatory</a:t>
            </a:r>
            <a:endParaRPr lang="fr-FR" sz="9600" b="1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924575" y="15865618"/>
            <a:ext cx="72987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2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The </a:t>
            </a:r>
            <a:r>
              <a:rPr lang="fr-FR" sz="72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Machinery</a:t>
            </a:r>
            <a:r>
              <a:rPr lang="fr-FR" sz="72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</a:t>
            </a:r>
            <a:endParaRPr lang="fr-FR" sz="7200" b="1" dirty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3050264" y="8550994"/>
            <a:ext cx="18678511" cy="4770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/>
              <a:buChar char="à"/>
            </a:pP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Keep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your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database</a:t>
            </a:r>
            <a:endParaRPr lang="fr-FR" sz="6600" b="1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pPr>
              <a:buFont typeface="Wingdings"/>
              <a:buChar char="à"/>
            </a:pP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Implement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EPN-TAP services</a:t>
            </a:r>
          </a:p>
          <a:p>
            <a:pPr>
              <a:buFont typeface="Wingdings"/>
              <a:buChar char="à"/>
            </a:pP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declare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your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database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to the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registry</a:t>
            </a:r>
            <a:endParaRPr lang="fr-FR" sz="6600" b="1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pPr>
              <a:buFont typeface="Wingdings"/>
              <a:buChar char="à"/>
            </a:pPr>
            <a:endParaRPr lang="fr-FR" sz="4000" b="1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Tutorial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available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at</a:t>
            </a:r>
            <a:endParaRPr lang="fr-FR" sz="6600" b="1" dirty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852567" y="5445364"/>
            <a:ext cx="10081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2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What</a:t>
            </a:r>
            <a:r>
              <a:rPr lang="fr-FR" sz="72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72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it</a:t>
            </a:r>
            <a:r>
              <a:rPr lang="fr-FR" sz="72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72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offers</a:t>
            </a:r>
            <a:r>
              <a:rPr lang="fr-FR" sz="72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</a:t>
            </a:r>
            <a:endParaRPr lang="fr-FR" sz="7200" b="1" dirty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5" name="Étoile à 5 branches 14"/>
          <p:cNvSpPr/>
          <p:nvPr/>
        </p:nvSpPr>
        <p:spPr>
          <a:xfrm>
            <a:off x="3780559" y="5544667"/>
            <a:ext cx="936104" cy="93610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24656119" y="5445364"/>
            <a:ext cx="115606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2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A simple </a:t>
            </a:r>
            <a:r>
              <a:rPr lang="fr-FR" sz="72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process</a:t>
            </a:r>
            <a:r>
              <a:rPr lang="fr-FR" sz="72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</a:t>
            </a:r>
            <a:endParaRPr lang="fr-FR" sz="7200" b="1" dirty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3078703" y="13681571"/>
            <a:ext cx="1857806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  <a:hlinkClick r:id="rId3"/>
              </a:rPr>
              <a:t>http://voparis-europlanet.obspm.fr/docum.shtml</a:t>
            </a:r>
            <a:endParaRPr kumimoji="0" lang="en-US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2340399" y="7704907"/>
            <a:ext cx="1681902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 A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larger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visibility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for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your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data</a:t>
            </a:r>
            <a:endParaRPr lang="fr-FR" sz="6600" b="1" dirty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8245055" y="9289083"/>
            <a:ext cx="7848872" cy="56166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9" name="Connecteur droit avec flèche 28"/>
          <p:cNvCxnSpPr/>
          <p:nvPr/>
        </p:nvCxnSpPr>
        <p:spPr>
          <a:xfrm flipH="1" flipV="1">
            <a:off x="14509751" y="12097395"/>
            <a:ext cx="2448272" cy="1074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ZoneTexte 36"/>
          <p:cNvSpPr txBox="1"/>
          <p:nvPr/>
        </p:nvSpPr>
        <p:spPr>
          <a:xfrm>
            <a:off x="1116263" y="10441211"/>
            <a:ext cx="45365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Regular</a:t>
            </a:r>
            <a:r>
              <a:rPr lang="fr-FR" sz="66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66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users</a:t>
            </a:r>
            <a:r>
              <a:rPr lang="fr-FR" sz="66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of </a:t>
            </a:r>
            <a:r>
              <a:rPr lang="fr-FR" sz="66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your</a:t>
            </a:r>
            <a:r>
              <a:rPr lang="fr-FR" sz="66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data</a:t>
            </a:r>
            <a:endParaRPr lang="fr-FR" sz="6600" dirty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16886015" y="10081171"/>
            <a:ext cx="49685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EPN-Client </a:t>
            </a:r>
            <a:r>
              <a:rPr lang="fr-FR" sz="66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users</a:t>
            </a:r>
            <a:r>
              <a:rPr lang="fr-FR" sz="66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66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who</a:t>
            </a:r>
            <a:r>
              <a:rPr lang="fr-FR" sz="66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66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can</a:t>
            </a:r>
            <a:r>
              <a:rPr lang="fr-FR" sz="66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66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access</a:t>
            </a:r>
            <a:r>
              <a:rPr lang="fr-FR" sz="66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66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your</a:t>
            </a:r>
            <a:r>
              <a:rPr lang="fr-FR" sz="66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data</a:t>
            </a:r>
            <a:endParaRPr lang="fr-FR" sz="6600" dirty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3204495" y="13537555"/>
            <a:ext cx="18473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1" name="Ellipse 50"/>
          <p:cNvSpPr/>
          <p:nvPr/>
        </p:nvSpPr>
        <p:spPr>
          <a:xfrm>
            <a:off x="5940799" y="10009163"/>
            <a:ext cx="5400600" cy="4176464"/>
          </a:xfrm>
          <a:prstGeom prst="ellipse">
            <a:avLst/>
          </a:prstGeom>
          <a:solidFill>
            <a:schemeClr val="accent1"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3" name="Connecteur droit avec flèche 32"/>
          <p:cNvCxnSpPr/>
          <p:nvPr/>
        </p:nvCxnSpPr>
        <p:spPr>
          <a:xfrm>
            <a:off x="5436743" y="12169403"/>
            <a:ext cx="2448272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Image 2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332415" y="412184"/>
            <a:ext cx="17116440" cy="2252163"/>
          </a:xfrm>
          <a:prstGeom prst="rect">
            <a:avLst/>
          </a:prstGeom>
        </p:spPr>
      </p:pic>
      <p:sp>
        <p:nvSpPr>
          <p:cNvPr id="23" name="Rectangle à coins arrondis 22"/>
          <p:cNvSpPr/>
          <p:nvPr/>
        </p:nvSpPr>
        <p:spPr>
          <a:xfrm>
            <a:off x="684215" y="17209963"/>
            <a:ext cx="41404601" cy="1231336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796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1332287" y="17826661"/>
            <a:ext cx="40936687" cy="11264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/>
              <a:buChar char="à"/>
            </a:pP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The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protocol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,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Europlanet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Table Access Protocol (EPN-TAP):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based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on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IVOA’s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TAP,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Gives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access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to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Planetary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Science data</a:t>
            </a:r>
          </a:p>
          <a:p>
            <a:pPr>
              <a:buFont typeface="Wingdings"/>
              <a:buChar char="à"/>
            </a:pPr>
            <a:endParaRPr lang="fr-FR" sz="6600" b="1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The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registry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: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contains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description and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access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mechanisms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of all EPN-TAP </a:t>
            </a:r>
            <a:r>
              <a:rPr lang="fr-FR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compliant</a:t>
            </a: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data services in the world</a:t>
            </a:r>
          </a:p>
          <a:p>
            <a:pPr>
              <a:buFont typeface="Wingdings"/>
              <a:buChar char="à"/>
            </a:pPr>
            <a:endParaRPr lang="fr-FR" sz="6600" b="1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fr-FR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The data model, EPN-DM: </a:t>
            </a:r>
            <a:r>
              <a:rPr lang="en-US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a simple and standard terminology to describe Planetary Science data</a:t>
            </a:r>
          </a:p>
          <a:p>
            <a:pPr>
              <a:buFont typeface="Wingdings"/>
              <a:buChar char="à"/>
            </a:pPr>
            <a:endParaRPr lang="en-US" sz="6600" b="1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en-US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The web clients: </a:t>
            </a:r>
            <a:r>
              <a:rPr lang="en-US" sz="6600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Europlanet</a:t>
            </a:r>
            <a:r>
              <a:rPr lang="en-US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Client accessible at </a:t>
            </a:r>
            <a:r>
              <a:rPr lang="fr-FR" sz="7200" dirty="0" smtClean="0">
                <a:hlinkClick r:id="rId5"/>
              </a:rPr>
              <a:t>http://voparis-europlanet-new.obspm.fr/</a:t>
            </a:r>
            <a:r>
              <a:rPr lang="en-US" sz="7200" b="1" dirty="0" smtClean="0">
                <a:solidFill>
                  <a:schemeClr val="bg1">
                    <a:lumMod val="85000"/>
                  </a:schemeClr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</a:t>
            </a:r>
            <a:r>
              <a:rPr lang="en-US" sz="6600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and associated visualization clients</a:t>
            </a:r>
            <a:endParaRPr lang="en-US" sz="6600" b="1" dirty="0" smtClean="0">
              <a:solidFill>
                <a:schemeClr val="bg1">
                  <a:lumMod val="85000"/>
                </a:schemeClr>
              </a:solidFill>
              <a:latin typeface="Consolas" pitchFamily="49" charset="0"/>
              <a:cs typeface="Consolas" pitchFamily="49" charset="0"/>
              <a:sym typeface="Wingdings" pitchFamily="2" charset="2"/>
            </a:endParaRPr>
          </a:p>
        </p:txBody>
      </p:sp>
      <p:pic>
        <p:nvPicPr>
          <p:cNvPr id="26" name="Image 25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944675" y="409884"/>
            <a:ext cx="3779855" cy="2308809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3761099" y="432099"/>
            <a:ext cx="2845996" cy="2232248"/>
          </a:xfrm>
          <a:prstGeom prst="rect">
            <a:avLst/>
          </a:prstGeom>
        </p:spPr>
      </p:pic>
      <p:sp>
        <p:nvSpPr>
          <p:cNvPr id="31" name="Étoile à 5 branches 30"/>
          <p:cNvSpPr/>
          <p:nvPr/>
        </p:nvSpPr>
        <p:spPr>
          <a:xfrm>
            <a:off x="24806895" y="5544667"/>
            <a:ext cx="936104" cy="93610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Étoile à 5 branches 31"/>
          <p:cNvSpPr/>
          <p:nvPr/>
        </p:nvSpPr>
        <p:spPr>
          <a:xfrm>
            <a:off x="2772447" y="15913819"/>
            <a:ext cx="936104" cy="93610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132</Words>
  <Application>Microsoft Office PowerPoint</Application>
  <PresentationFormat>Personnalisé</PresentationFormat>
  <Paragraphs>20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emilie</dc:creator>
  <cp:lastModifiedBy>emilie</cp:lastModifiedBy>
  <cp:revision>93</cp:revision>
  <dcterms:created xsi:type="dcterms:W3CDTF">2013-07-23T09:14:48Z</dcterms:created>
  <dcterms:modified xsi:type="dcterms:W3CDTF">2013-08-29T14:37:22Z</dcterms:modified>
</cp:coreProperties>
</file>