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45038" cy="30243463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D97"/>
    <a:srgbClr val="E92F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061" autoAdjust="0"/>
  </p:normalViewPr>
  <p:slideViewPr>
    <p:cSldViewPr>
      <p:cViewPr>
        <p:scale>
          <a:sx n="24" d="100"/>
          <a:sy n="24" d="100"/>
        </p:scale>
        <p:origin x="-1500" y="-78"/>
      </p:cViewPr>
      <p:guideLst>
        <p:guide orient="horz" pos="9526"/>
        <p:guide pos="134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3378" y="9395078"/>
            <a:ext cx="36418282" cy="648274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6756" y="17137962"/>
            <a:ext cx="29991527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45554115" y="5341614"/>
            <a:ext cx="45165811" cy="1137980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034370" y="5341614"/>
            <a:ext cx="134805661" cy="1137980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4463" y="19434227"/>
            <a:ext cx="36418282" cy="600668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4463" y="12818472"/>
            <a:ext cx="36418282" cy="6615755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34372" y="31118567"/>
            <a:ext cx="89982016" cy="8802107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730472" y="31118567"/>
            <a:ext cx="89989457" cy="8802107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252" y="1211141"/>
            <a:ext cx="38560534" cy="504057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252" y="6769777"/>
            <a:ext cx="18930666" cy="282132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2252" y="9591098"/>
            <a:ext cx="18930666" cy="17424997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1764687" y="6769777"/>
            <a:ext cx="18938102" cy="282132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764687" y="9591098"/>
            <a:ext cx="18938102" cy="17424997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254" y="1204138"/>
            <a:ext cx="14095722" cy="512458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51220" y="1204140"/>
            <a:ext cx="23951566" cy="25811958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42254" y="6328727"/>
            <a:ext cx="14095722" cy="2068737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27" y="21170424"/>
            <a:ext cx="25707023" cy="2499288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97927" y="2702309"/>
            <a:ext cx="25707023" cy="18146078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27" y="23669713"/>
            <a:ext cx="25707023" cy="3549404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2252" y="1211141"/>
            <a:ext cx="38560534" cy="5040577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252" y="7056810"/>
            <a:ext cx="38560534" cy="1995928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42252" y="28031212"/>
            <a:ext cx="9997176" cy="1610184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01CB-76D2-4AA9-9D14-93EB6FCD519A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638722" y="28031212"/>
            <a:ext cx="13567595" cy="1610184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705610" y="28031212"/>
            <a:ext cx="9997176" cy="1610184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4871-2828-41CD-9388-52ACFE3896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voparis-europlanet-new.obspm.fr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europlanet_logo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279" y="360091"/>
            <a:ext cx="23093389" cy="2088232"/>
          </a:xfrm>
          <a:prstGeom prst="rect">
            <a:avLst/>
          </a:prstGeom>
        </p:spPr>
      </p:pic>
      <p:sp>
        <p:nvSpPr>
          <p:cNvPr id="60" name="Flèche droite 59"/>
          <p:cNvSpPr/>
          <p:nvPr/>
        </p:nvSpPr>
        <p:spPr>
          <a:xfrm>
            <a:off x="24014807" y="16777915"/>
            <a:ext cx="4616896" cy="107173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060479" y="4896595"/>
            <a:ext cx="11881320" cy="92170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633060" y="2736355"/>
            <a:ext cx="43729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Operating </a:t>
            </a:r>
            <a:r>
              <a:rPr lang="fr-FR" sz="8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principle</a:t>
            </a:r>
            <a:r>
              <a:rPr lang="fr-FR" sz="8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of the </a:t>
            </a:r>
            <a:r>
              <a:rPr lang="fr-FR" sz="8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Planetary</a:t>
            </a:r>
            <a:r>
              <a:rPr lang="fr-FR" sz="8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Virtual </a:t>
            </a:r>
            <a:r>
              <a:rPr lang="fr-FR" sz="8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Observatory</a:t>
            </a:r>
            <a:r>
              <a:rPr lang="fr-FR" sz="8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6751111" y="5976715"/>
            <a:ext cx="12313368" cy="60486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343399" y="6552779"/>
            <a:ext cx="7622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Registry</a:t>
            </a:r>
            <a:r>
              <a:rPr lang="fr-FR" sz="66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Catalog</a:t>
            </a:r>
            <a:endParaRPr lang="fr-FR" sz="66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16093927" y="7523148"/>
            <a:ext cx="9577064" cy="10081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16021919" y="9001051"/>
            <a:ext cx="9721080" cy="10081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597983" y="5688683"/>
            <a:ext cx="5144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Sends</a:t>
            </a:r>
            <a:r>
              <a:rPr lang="fr-FR" sz="5400" dirty="0" smtClean="0">
                <a:latin typeface="Consolas" pitchFamily="49" charset="0"/>
                <a:cs typeface="Consolas" pitchFamily="49" charset="0"/>
              </a:rPr>
              <a:t> a </a:t>
            </a:r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query</a:t>
            </a:r>
            <a:endParaRPr lang="fr-FR" sz="5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Accolade ouvrante 16"/>
          <p:cNvSpPr/>
          <p:nvPr/>
        </p:nvSpPr>
        <p:spPr>
          <a:xfrm>
            <a:off x="21762660" y="4896595"/>
            <a:ext cx="864096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2338724" y="5040611"/>
            <a:ext cx="37240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Target (class, </a:t>
            </a:r>
            <a:r>
              <a:rPr lang="fr-FR" sz="3200" dirty="0" err="1" smtClean="0"/>
              <a:t>name</a:t>
            </a:r>
            <a:r>
              <a:rPr lang="fr-FR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Data type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</a:t>
            </a:r>
            <a:r>
              <a:rPr lang="fr-FR" sz="3200" dirty="0" err="1" smtClean="0"/>
              <a:t>Measurment</a:t>
            </a:r>
            <a:r>
              <a:rPr lang="fr-FR" sz="3200" dirty="0" smtClean="0"/>
              <a:t> type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Time </a:t>
            </a:r>
            <a:r>
              <a:rPr lang="fr-FR" sz="3200" dirty="0" err="1" smtClean="0"/>
              <a:t>selection</a:t>
            </a: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…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399183" y="8226961"/>
            <a:ext cx="11881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Data services description</a:t>
            </a:r>
          </a:p>
          <a:p>
            <a:pPr>
              <a:buFont typeface="Arial" pitchFamily="34" charset="0"/>
              <a:buChar char="•"/>
            </a:pPr>
            <a:r>
              <a:rPr lang="fr-FR" sz="6000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Data services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access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mechanisms</a:t>
            </a:r>
            <a:endParaRPr lang="fr-FR" sz="6000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7318062" y="10742017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Answers</a:t>
            </a:r>
            <a:endParaRPr lang="fr-FR" sz="5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Accolade ouvrante 22"/>
          <p:cNvSpPr/>
          <p:nvPr/>
        </p:nvSpPr>
        <p:spPr>
          <a:xfrm>
            <a:off x="20198382" y="9937155"/>
            <a:ext cx="864096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0774447" y="10297195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Data services or </a:t>
            </a:r>
            <a:r>
              <a:rPr lang="fr-FR" sz="3200" dirty="0" err="1" smtClean="0"/>
              <a:t>databases</a:t>
            </a:r>
            <a:r>
              <a:rPr lang="fr-FR" sz="3200" dirty="0" smtClean="0"/>
              <a:t> </a:t>
            </a:r>
          </a:p>
          <a:p>
            <a:r>
              <a:rPr lang="fr-FR" sz="3200" dirty="0" smtClean="0"/>
              <a:t>   </a:t>
            </a:r>
            <a:r>
              <a:rPr lang="fr-FR" sz="3200" dirty="0" err="1" smtClean="0"/>
              <a:t>matching</a:t>
            </a:r>
            <a:r>
              <a:rPr lang="fr-FR" sz="3200" dirty="0" smtClean="0"/>
              <a:t> the </a:t>
            </a:r>
            <a:r>
              <a:rPr lang="fr-FR" sz="3200" dirty="0" err="1" smtClean="0"/>
              <a:t>query</a:t>
            </a:r>
            <a:r>
              <a:rPr lang="fr-FR" sz="3200" dirty="0" smtClean="0"/>
              <a:t> </a:t>
            </a:r>
            <a:r>
              <a:rPr lang="fr-FR" sz="3200" dirty="0" err="1" smtClean="0"/>
              <a:t>list</a:t>
            </a: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Data services </a:t>
            </a:r>
            <a:r>
              <a:rPr lang="fr-FR" sz="3200" dirty="0" err="1" smtClean="0"/>
              <a:t>access</a:t>
            </a:r>
            <a:r>
              <a:rPr lang="fr-FR" sz="3200" dirty="0" smtClean="0"/>
              <a:t> </a:t>
            </a:r>
          </a:p>
          <a:p>
            <a:r>
              <a:rPr lang="fr-FR" sz="3200" dirty="0" smtClean="0"/>
              <a:t>   </a:t>
            </a:r>
            <a:r>
              <a:rPr lang="fr-FR" sz="3200" dirty="0" err="1" smtClean="0"/>
              <a:t>mechanisms</a:t>
            </a:r>
            <a:endParaRPr lang="fr-FR" sz="3200" dirty="0" smtClean="0"/>
          </a:p>
        </p:txBody>
      </p:sp>
      <p:sp>
        <p:nvSpPr>
          <p:cNvPr id="31" name="Rectangle à coins arrondis 30"/>
          <p:cNvSpPr/>
          <p:nvPr/>
        </p:nvSpPr>
        <p:spPr>
          <a:xfrm>
            <a:off x="1044255" y="18506107"/>
            <a:ext cx="22538504" cy="111612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305464" y="18578115"/>
            <a:ext cx="10876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Data services/</a:t>
            </a:r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Databases</a:t>
            </a:r>
            <a:endParaRPr lang="fr-FR" sz="66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Organigramme : Disque magnétique 32"/>
          <p:cNvSpPr/>
          <p:nvPr/>
        </p:nvSpPr>
        <p:spPr>
          <a:xfrm>
            <a:off x="6732887" y="20018275"/>
            <a:ext cx="2952328" cy="3096344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Disque magnétique 33"/>
          <p:cNvSpPr/>
          <p:nvPr/>
        </p:nvSpPr>
        <p:spPr>
          <a:xfrm>
            <a:off x="2772447" y="19946267"/>
            <a:ext cx="2376264" cy="2664296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Disque magnétique 34"/>
          <p:cNvSpPr/>
          <p:nvPr/>
        </p:nvSpPr>
        <p:spPr>
          <a:xfrm>
            <a:off x="15877903" y="20234299"/>
            <a:ext cx="1368152" cy="1512168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Disque magnétique 36"/>
          <p:cNvSpPr/>
          <p:nvPr/>
        </p:nvSpPr>
        <p:spPr>
          <a:xfrm>
            <a:off x="6588871" y="23618675"/>
            <a:ext cx="3528392" cy="158417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rganigramme : Disque magnétique 37"/>
          <p:cNvSpPr/>
          <p:nvPr/>
        </p:nvSpPr>
        <p:spPr>
          <a:xfrm>
            <a:off x="3132487" y="22826587"/>
            <a:ext cx="1944216" cy="2736304"/>
          </a:xfrm>
          <a:prstGeom prst="flowChartMagneticDis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Disque magnétique 38"/>
          <p:cNvSpPr/>
          <p:nvPr/>
        </p:nvSpPr>
        <p:spPr>
          <a:xfrm>
            <a:off x="18758223" y="20234299"/>
            <a:ext cx="3024336" cy="4536504"/>
          </a:xfrm>
          <a:prstGeom prst="flowChartMagneticDisk">
            <a:avLst/>
          </a:prstGeom>
          <a:solidFill>
            <a:srgbClr val="E92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Disque magnétique 39"/>
          <p:cNvSpPr/>
          <p:nvPr/>
        </p:nvSpPr>
        <p:spPr>
          <a:xfrm>
            <a:off x="10549311" y="20738355"/>
            <a:ext cx="3672408" cy="3672408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Disque magnétique 40"/>
          <p:cNvSpPr/>
          <p:nvPr/>
        </p:nvSpPr>
        <p:spPr>
          <a:xfrm>
            <a:off x="15373847" y="22250523"/>
            <a:ext cx="2376264" cy="2664296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908351" y="25778915"/>
            <a:ext cx="2232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Data services (AMDA, PSA,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GhoSST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 HELIO…) and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small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databases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Support EPN-TAP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protocol</a:t>
            </a:r>
            <a:endParaRPr lang="fr-FR" sz="6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Contain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detailed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description of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their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contents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28767335" y="12889483"/>
            <a:ext cx="13105456" cy="167778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1690726" y="13105507"/>
            <a:ext cx="71577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Analysing</a:t>
            </a:r>
            <a:r>
              <a:rPr lang="fr-FR" sz="66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tools</a:t>
            </a:r>
            <a:endParaRPr lang="fr-FR" sz="66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9488560" y="14761691"/>
            <a:ext cx="118801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Data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preview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fr-FR" sz="600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selection</a:t>
            </a:r>
            <a:endParaRPr lang="fr-FR" sz="6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Data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processing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fr-FR" sz="6000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Flèche vers le bas 45"/>
          <p:cNvSpPr/>
          <p:nvPr/>
        </p:nvSpPr>
        <p:spPr>
          <a:xfrm>
            <a:off x="8173047" y="14545667"/>
            <a:ext cx="1080120" cy="352839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 rot="10800000">
            <a:off x="10405296" y="14617675"/>
            <a:ext cx="1080120" cy="352839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340399" y="14912672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Sends</a:t>
            </a:r>
            <a:r>
              <a:rPr lang="fr-FR" sz="5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query</a:t>
            </a:r>
            <a:r>
              <a:rPr lang="fr-FR" sz="5400" dirty="0" smtClean="0">
                <a:latin typeface="Consolas" pitchFamily="49" charset="0"/>
                <a:cs typeface="Consolas" pitchFamily="49" charset="0"/>
              </a:rPr>
              <a:t> to </a:t>
            </a:r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selected</a:t>
            </a:r>
            <a:r>
              <a:rPr lang="fr-FR" sz="5400" dirty="0" smtClean="0">
                <a:latin typeface="Consolas" pitchFamily="49" charset="0"/>
                <a:cs typeface="Consolas" pitchFamily="49" charset="0"/>
              </a:rPr>
              <a:t> data services</a:t>
            </a:r>
            <a:endParaRPr lang="fr-FR" sz="5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901239" y="15998601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Answer</a:t>
            </a:r>
            <a:endParaRPr lang="fr-FR" sz="5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0" name="Accolade ouvrante 49"/>
          <p:cNvSpPr/>
          <p:nvPr/>
        </p:nvSpPr>
        <p:spPr>
          <a:xfrm>
            <a:off x="14005695" y="15553779"/>
            <a:ext cx="864096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4581759" y="15856327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URL to data </a:t>
            </a:r>
            <a:r>
              <a:rPr lang="fr-FR" sz="3200" dirty="0" err="1" smtClean="0"/>
              <a:t>matching</a:t>
            </a:r>
            <a:r>
              <a:rPr lang="fr-FR" sz="3200" dirty="0" smtClean="0"/>
              <a:t> the  </a:t>
            </a:r>
          </a:p>
          <a:p>
            <a:r>
              <a:rPr lang="fr-FR" sz="3200" dirty="0" smtClean="0"/>
              <a:t>   </a:t>
            </a:r>
            <a:r>
              <a:rPr lang="fr-FR" sz="3200" dirty="0" err="1" smtClean="0"/>
              <a:t>query</a:t>
            </a:r>
            <a:r>
              <a:rPr lang="fr-F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Data </a:t>
            </a:r>
            <a:r>
              <a:rPr lang="fr-FR" sz="3200" dirty="0" err="1" smtClean="0"/>
              <a:t>access</a:t>
            </a:r>
            <a:r>
              <a:rPr lang="fr-FR" sz="3200" dirty="0" smtClean="0"/>
              <a:t> </a:t>
            </a:r>
            <a:r>
              <a:rPr lang="fr-FR" sz="3200" dirty="0" err="1" smtClean="0"/>
              <a:t>mechanisms</a:t>
            </a:r>
            <a:endParaRPr lang="fr-FR" sz="3200" dirty="0" smtClean="0"/>
          </a:p>
        </p:txBody>
      </p:sp>
      <p:cxnSp>
        <p:nvCxnSpPr>
          <p:cNvPr id="59" name="Connecteur en angle 58"/>
          <p:cNvCxnSpPr/>
          <p:nvPr/>
        </p:nvCxnSpPr>
        <p:spPr>
          <a:xfrm>
            <a:off x="16597983" y="13284128"/>
            <a:ext cx="11593288" cy="4032448"/>
          </a:xfrm>
          <a:prstGeom prst="bentConnector3">
            <a:avLst>
              <a:gd name="adj1" fmla="val 50000"/>
            </a:avLst>
          </a:prstGeom>
          <a:ln w="593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6958023" y="13583429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latin typeface="Consolas" pitchFamily="49" charset="0"/>
                <a:cs typeface="Consolas" pitchFamily="49" charset="0"/>
              </a:rPr>
              <a:t>Sends</a:t>
            </a:r>
            <a:r>
              <a:rPr lang="fr-FR" sz="5400" dirty="0" smtClean="0">
                <a:latin typeface="Consolas" pitchFamily="49" charset="0"/>
                <a:cs typeface="Consolas" pitchFamily="49" charset="0"/>
              </a:rPr>
              <a:t> data to SAMP Hub</a:t>
            </a:r>
            <a:endParaRPr lang="fr-FR" sz="5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21206495" y="15481771"/>
            <a:ext cx="2520280" cy="2592288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1998583" y="16273859"/>
            <a:ext cx="936104" cy="9361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23438743" y="17759893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onsolas" pitchFamily="49" charset="0"/>
                <a:cs typeface="Consolas" pitchFamily="49" charset="0"/>
              </a:rPr>
              <a:t>Data accessible </a:t>
            </a:r>
            <a:endParaRPr lang="fr-FR" sz="5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87415" y="17209963"/>
            <a:ext cx="8191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0103" y="16777915"/>
            <a:ext cx="56197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Ellipse 64"/>
          <p:cNvSpPr/>
          <p:nvPr/>
        </p:nvSpPr>
        <p:spPr>
          <a:xfrm>
            <a:off x="20774447" y="7595156"/>
            <a:ext cx="792088" cy="792088"/>
          </a:xfrm>
          <a:prstGeom prst="ellipse">
            <a:avLst/>
          </a:prstGeom>
          <a:solidFill>
            <a:srgbClr val="F1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1</a:t>
            </a:r>
            <a:endParaRPr lang="fr-FR" sz="4400" b="1" dirty="0"/>
          </a:p>
        </p:txBody>
      </p:sp>
      <p:sp>
        <p:nvSpPr>
          <p:cNvPr id="67" name="Ellipse 66"/>
          <p:cNvSpPr/>
          <p:nvPr/>
        </p:nvSpPr>
        <p:spPr>
          <a:xfrm>
            <a:off x="20774447" y="9145067"/>
            <a:ext cx="792088" cy="792088"/>
          </a:xfrm>
          <a:prstGeom prst="ellipse">
            <a:avLst/>
          </a:prstGeom>
          <a:solidFill>
            <a:srgbClr val="F1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2</a:t>
            </a:r>
            <a:endParaRPr lang="fr-FR" sz="4400" b="1" dirty="0"/>
          </a:p>
        </p:txBody>
      </p:sp>
      <p:sp>
        <p:nvSpPr>
          <p:cNvPr id="68" name="Ellipse 67"/>
          <p:cNvSpPr/>
          <p:nvPr/>
        </p:nvSpPr>
        <p:spPr>
          <a:xfrm>
            <a:off x="8317063" y="15769803"/>
            <a:ext cx="792088" cy="792088"/>
          </a:xfrm>
          <a:prstGeom prst="ellipse">
            <a:avLst/>
          </a:prstGeom>
          <a:solidFill>
            <a:srgbClr val="F1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3</a:t>
            </a:r>
            <a:endParaRPr lang="fr-FR" sz="4400" b="1" dirty="0"/>
          </a:p>
        </p:txBody>
      </p:sp>
      <p:sp>
        <p:nvSpPr>
          <p:cNvPr id="69" name="Ellipse 68"/>
          <p:cNvSpPr/>
          <p:nvPr/>
        </p:nvSpPr>
        <p:spPr>
          <a:xfrm>
            <a:off x="10549311" y="16129843"/>
            <a:ext cx="792088" cy="792088"/>
          </a:xfrm>
          <a:prstGeom prst="ellipse">
            <a:avLst/>
          </a:prstGeom>
          <a:solidFill>
            <a:srgbClr val="F1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4</a:t>
            </a:r>
            <a:endParaRPr lang="fr-FR" sz="4400" b="1" dirty="0"/>
          </a:p>
        </p:txBody>
      </p:sp>
      <p:sp>
        <p:nvSpPr>
          <p:cNvPr id="70" name="Ellipse 69"/>
          <p:cNvSpPr/>
          <p:nvPr/>
        </p:nvSpPr>
        <p:spPr>
          <a:xfrm>
            <a:off x="19190271" y="12889483"/>
            <a:ext cx="792088" cy="792088"/>
          </a:xfrm>
          <a:prstGeom prst="ellipse">
            <a:avLst/>
          </a:prstGeom>
          <a:solidFill>
            <a:srgbClr val="F1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5</a:t>
            </a:r>
            <a:endParaRPr lang="fr-FR" sz="4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95731" y="20378315"/>
            <a:ext cx="9524732" cy="60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55967" y="20810363"/>
            <a:ext cx="69723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ZoneTexte 70"/>
          <p:cNvSpPr txBox="1"/>
          <p:nvPr/>
        </p:nvSpPr>
        <p:spPr>
          <a:xfrm>
            <a:off x="29127375" y="27224299"/>
            <a:ext cx="12457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TOPCAT, Aladin, </a:t>
            </a:r>
            <a:r>
              <a:rPr lang="fr-FR" sz="60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Specview</a:t>
            </a:r>
            <a:r>
              <a:rPr lang="fr-FR" sz="60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 AMDA Tools, 3DView…</a:t>
            </a:r>
            <a:endParaRPr lang="fr-FR" sz="6000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21104" y="362171"/>
            <a:ext cx="16235663" cy="2036998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408593" y="360091"/>
            <a:ext cx="3312140" cy="208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0559" y="5472659"/>
            <a:ext cx="10297144" cy="80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755420" y="380184"/>
            <a:ext cx="2699547" cy="20189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76703" y="10297195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 user </a:t>
            </a:r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fr-FR" sz="66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the VO web page:</a:t>
            </a:r>
          </a:p>
          <a:p>
            <a:pPr algn="ctr"/>
            <a:r>
              <a:rPr lang="fr-FR" sz="3600" dirty="0" smtClean="0">
                <a:hlinkClick r:id="rId11"/>
              </a:rPr>
              <a:t>http://voparis-europlanet-new.obspm.fr/</a:t>
            </a:r>
            <a:endParaRPr lang="fr-FR" sz="36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148</Words>
  <Application>Microsoft Office PowerPoint</Application>
  <PresentationFormat>Personnalisé</PresentationFormat>
  <Paragraphs>38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emilie</dc:creator>
  <cp:lastModifiedBy>emilie</cp:lastModifiedBy>
  <cp:revision>67</cp:revision>
  <dcterms:created xsi:type="dcterms:W3CDTF">2013-06-25T12:50:53Z</dcterms:created>
  <dcterms:modified xsi:type="dcterms:W3CDTF">2013-09-02T14:39:21Z</dcterms:modified>
</cp:coreProperties>
</file>