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</p:sldIdLst>
  <p:sldSz cx="30243463" cy="42845038"/>
  <p:notesSz cx="6858000" cy="9144000"/>
  <p:defaultTextStyle>
    <a:defPPr>
      <a:defRPr lang="fr-FR"/>
    </a:defPPr>
    <a:lvl1pPr marL="0" algn="l" defTabSz="417561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7804" algn="l" defTabSz="417561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5613" algn="l" defTabSz="417561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3417" algn="l" defTabSz="417561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1221" algn="l" defTabSz="417561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39030" algn="l" defTabSz="417561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6834" algn="l" defTabSz="417561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4639" algn="l" defTabSz="417561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2447" algn="l" defTabSz="4175613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5C3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1" d="100"/>
          <a:sy n="21" d="100"/>
        </p:scale>
        <p:origin x="-2004" y="1782"/>
      </p:cViewPr>
      <p:guideLst>
        <p:guide orient="horz" pos="13495"/>
        <p:guide pos="95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68260" y="13309741"/>
            <a:ext cx="25706944" cy="918391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36520" y="24278855"/>
            <a:ext cx="21170424" cy="109492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7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5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3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1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9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4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2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56CB-8391-431F-86E4-793A6600E884}" type="datetimeFigureOut">
              <a:rPr lang="fr-FR" smtClean="0"/>
              <a:pPr/>
              <a:t>02/09/2013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7DB7-FB76-4B6C-8736-22DAC9DAE6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56CB-8391-431F-86E4-793A6600E884}" type="datetimeFigureOut">
              <a:rPr lang="fr-FR" smtClean="0"/>
              <a:pPr/>
              <a:t>02/09/2013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7DB7-FB76-4B6C-8736-22DAC9DAE6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2521309" y="10721181"/>
            <a:ext cx="22504077" cy="22838785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03824" y="10721181"/>
            <a:ext cx="67013422" cy="22838785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56CB-8391-431F-86E4-793A6600E884}" type="datetimeFigureOut">
              <a:rPr lang="fr-FR" smtClean="0"/>
              <a:pPr/>
              <a:t>02/09/2013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7DB7-FB76-4B6C-8736-22DAC9DAE6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56CB-8391-431F-86E4-793A6600E884}" type="datetimeFigureOut">
              <a:rPr lang="fr-FR" smtClean="0"/>
              <a:pPr/>
              <a:t>02/09/2013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7DB7-FB76-4B6C-8736-22DAC9DAE6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025" y="27531913"/>
            <a:ext cx="25706944" cy="8509501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89025" y="18159564"/>
            <a:ext cx="25706944" cy="9372349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7804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5613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341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122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3903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683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463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244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56CB-8391-431F-86E4-793A6600E884}" type="datetimeFigureOut">
              <a:rPr lang="fr-FR" smtClean="0"/>
              <a:pPr/>
              <a:t>02/09/2013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7DB7-FB76-4B6C-8736-22DAC9DAE6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03824" y="62452597"/>
            <a:ext cx="44756125" cy="176656439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64012" y="62452597"/>
            <a:ext cx="44761374" cy="176656439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56CB-8391-431F-86E4-793A6600E884}" type="datetimeFigureOut">
              <a:rPr lang="fr-FR" smtClean="0"/>
              <a:pPr/>
              <a:t>02/09/2013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7DB7-FB76-4B6C-8736-22DAC9DAE6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2173" y="1715788"/>
            <a:ext cx="27219117" cy="714084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2173" y="9590547"/>
            <a:ext cx="13362782" cy="3996884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804" indent="0">
              <a:buNone/>
              <a:defRPr sz="9100" b="1"/>
            </a:lvl2pPr>
            <a:lvl3pPr marL="4175613" indent="0">
              <a:buNone/>
              <a:defRPr sz="8200" b="1"/>
            </a:lvl3pPr>
            <a:lvl4pPr marL="6263417" indent="0">
              <a:buNone/>
              <a:defRPr sz="7300" b="1"/>
            </a:lvl4pPr>
            <a:lvl5pPr marL="8351221" indent="0">
              <a:buNone/>
              <a:defRPr sz="7300" b="1"/>
            </a:lvl5pPr>
            <a:lvl6pPr marL="10439030" indent="0">
              <a:buNone/>
              <a:defRPr sz="7300" b="1"/>
            </a:lvl6pPr>
            <a:lvl7pPr marL="12526834" indent="0">
              <a:buNone/>
              <a:defRPr sz="7300" b="1"/>
            </a:lvl7pPr>
            <a:lvl8pPr marL="14614639" indent="0">
              <a:buNone/>
              <a:defRPr sz="7300" b="1"/>
            </a:lvl8pPr>
            <a:lvl9pPr marL="16702447" indent="0">
              <a:buNone/>
              <a:defRPr sz="7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2173" y="13587431"/>
            <a:ext cx="13362782" cy="24685489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63264" y="9590547"/>
            <a:ext cx="13368031" cy="3996884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804" indent="0">
              <a:buNone/>
              <a:defRPr sz="9100" b="1"/>
            </a:lvl2pPr>
            <a:lvl3pPr marL="4175613" indent="0">
              <a:buNone/>
              <a:defRPr sz="8200" b="1"/>
            </a:lvl3pPr>
            <a:lvl4pPr marL="6263417" indent="0">
              <a:buNone/>
              <a:defRPr sz="7300" b="1"/>
            </a:lvl4pPr>
            <a:lvl5pPr marL="8351221" indent="0">
              <a:buNone/>
              <a:defRPr sz="7300" b="1"/>
            </a:lvl5pPr>
            <a:lvl6pPr marL="10439030" indent="0">
              <a:buNone/>
              <a:defRPr sz="7300" b="1"/>
            </a:lvl6pPr>
            <a:lvl7pPr marL="12526834" indent="0">
              <a:buNone/>
              <a:defRPr sz="7300" b="1"/>
            </a:lvl7pPr>
            <a:lvl8pPr marL="14614639" indent="0">
              <a:buNone/>
              <a:defRPr sz="7300" b="1"/>
            </a:lvl8pPr>
            <a:lvl9pPr marL="16702447" indent="0">
              <a:buNone/>
              <a:defRPr sz="7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63264" y="13587431"/>
            <a:ext cx="13368031" cy="24685489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56CB-8391-431F-86E4-793A6600E884}" type="datetimeFigureOut">
              <a:rPr lang="fr-FR" smtClean="0"/>
              <a:pPr/>
              <a:t>02/09/2013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7DB7-FB76-4B6C-8736-22DAC9DAE6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56CB-8391-431F-86E4-793A6600E884}" type="datetimeFigureOut">
              <a:rPr lang="fr-FR" smtClean="0"/>
              <a:pPr/>
              <a:t>02/09/2013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7DB7-FB76-4B6C-8736-22DAC9DAE6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56CB-8391-431F-86E4-793A6600E884}" type="datetimeFigureOut">
              <a:rPr lang="fr-FR" smtClean="0"/>
              <a:pPr/>
              <a:t>02/09/2013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7DB7-FB76-4B6C-8736-22DAC9DAE6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2178" y="1705867"/>
            <a:ext cx="9949891" cy="725985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24354" y="1705877"/>
            <a:ext cx="16906936" cy="36567053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2178" y="8965730"/>
            <a:ext cx="9949891" cy="29307199"/>
          </a:xfrm>
        </p:spPr>
        <p:txBody>
          <a:bodyPr/>
          <a:lstStyle>
            <a:lvl1pPr marL="0" indent="0">
              <a:buNone/>
              <a:defRPr sz="6400"/>
            </a:lvl1pPr>
            <a:lvl2pPr marL="2087804" indent="0">
              <a:buNone/>
              <a:defRPr sz="5500"/>
            </a:lvl2pPr>
            <a:lvl3pPr marL="4175613" indent="0">
              <a:buNone/>
              <a:defRPr sz="4600"/>
            </a:lvl3pPr>
            <a:lvl4pPr marL="6263417" indent="0">
              <a:buNone/>
              <a:defRPr sz="4100"/>
            </a:lvl4pPr>
            <a:lvl5pPr marL="8351221" indent="0">
              <a:buNone/>
              <a:defRPr sz="4100"/>
            </a:lvl5pPr>
            <a:lvl6pPr marL="10439030" indent="0">
              <a:buNone/>
              <a:defRPr sz="4100"/>
            </a:lvl6pPr>
            <a:lvl7pPr marL="12526834" indent="0">
              <a:buNone/>
              <a:defRPr sz="4100"/>
            </a:lvl7pPr>
            <a:lvl8pPr marL="14614639" indent="0">
              <a:buNone/>
              <a:defRPr sz="4100"/>
            </a:lvl8pPr>
            <a:lvl9pPr marL="16702447" indent="0">
              <a:buNone/>
              <a:defRPr sz="4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56CB-8391-431F-86E4-793A6600E884}" type="datetimeFigureOut">
              <a:rPr lang="fr-FR" smtClean="0"/>
              <a:pPr/>
              <a:t>02/09/2013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7DB7-FB76-4B6C-8736-22DAC9DAE6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27930" y="29991527"/>
            <a:ext cx="18146078" cy="3540669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27930" y="3828283"/>
            <a:ext cx="18146078" cy="25707023"/>
          </a:xfrm>
        </p:spPr>
        <p:txBody>
          <a:bodyPr/>
          <a:lstStyle>
            <a:lvl1pPr marL="0" indent="0">
              <a:buNone/>
              <a:defRPr sz="14600"/>
            </a:lvl1pPr>
            <a:lvl2pPr marL="2087804" indent="0">
              <a:buNone/>
              <a:defRPr sz="12800"/>
            </a:lvl2pPr>
            <a:lvl3pPr marL="4175613" indent="0">
              <a:buNone/>
              <a:defRPr sz="11000"/>
            </a:lvl3pPr>
            <a:lvl4pPr marL="6263417" indent="0">
              <a:buNone/>
              <a:defRPr sz="9100"/>
            </a:lvl4pPr>
            <a:lvl5pPr marL="8351221" indent="0">
              <a:buNone/>
              <a:defRPr sz="9100"/>
            </a:lvl5pPr>
            <a:lvl6pPr marL="10439030" indent="0">
              <a:buNone/>
              <a:defRPr sz="9100"/>
            </a:lvl6pPr>
            <a:lvl7pPr marL="12526834" indent="0">
              <a:buNone/>
              <a:defRPr sz="9100"/>
            </a:lvl7pPr>
            <a:lvl8pPr marL="14614639" indent="0">
              <a:buNone/>
              <a:defRPr sz="9100"/>
            </a:lvl8pPr>
            <a:lvl9pPr marL="16702447" indent="0">
              <a:buNone/>
              <a:defRPr sz="91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27930" y="33532196"/>
            <a:ext cx="18146078" cy="5028338"/>
          </a:xfrm>
        </p:spPr>
        <p:txBody>
          <a:bodyPr/>
          <a:lstStyle>
            <a:lvl1pPr marL="0" indent="0">
              <a:buNone/>
              <a:defRPr sz="6400"/>
            </a:lvl1pPr>
            <a:lvl2pPr marL="2087804" indent="0">
              <a:buNone/>
              <a:defRPr sz="5500"/>
            </a:lvl2pPr>
            <a:lvl3pPr marL="4175613" indent="0">
              <a:buNone/>
              <a:defRPr sz="4600"/>
            </a:lvl3pPr>
            <a:lvl4pPr marL="6263417" indent="0">
              <a:buNone/>
              <a:defRPr sz="4100"/>
            </a:lvl4pPr>
            <a:lvl5pPr marL="8351221" indent="0">
              <a:buNone/>
              <a:defRPr sz="4100"/>
            </a:lvl5pPr>
            <a:lvl6pPr marL="10439030" indent="0">
              <a:buNone/>
              <a:defRPr sz="4100"/>
            </a:lvl6pPr>
            <a:lvl7pPr marL="12526834" indent="0">
              <a:buNone/>
              <a:defRPr sz="4100"/>
            </a:lvl7pPr>
            <a:lvl8pPr marL="14614639" indent="0">
              <a:buNone/>
              <a:defRPr sz="4100"/>
            </a:lvl8pPr>
            <a:lvl9pPr marL="16702447" indent="0">
              <a:buNone/>
              <a:defRPr sz="4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456CB-8391-431F-86E4-793A6600E884}" type="datetimeFigureOut">
              <a:rPr lang="fr-FR" smtClean="0"/>
              <a:pPr/>
              <a:t>02/09/2013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7DB7-FB76-4B6C-8736-22DAC9DAE6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173" y="1715788"/>
            <a:ext cx="27219117" cy="7140840"/>
          </a:xfrm>
          <a:prstGeom prst="rect">
            <a:avLst/>
          </a:prstGeom>
        </p:spPr>
        <p:txBody>
          <a:bodyPr vert="horz" lIns="417561" tIns="208780" rIns="417561" bIns="20878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2173" y="9997185"/>
            <a:ext cx="27219117" cy="28275745"/>
          </a:xfrm>
          <a:prstGeom prst="rect">
            <a:avLst/>
          </a:prstGeom>
        </p:spPr>
        <p:txBody>
          <a:bodyPr vert="horz" lIns="417561" tIns="208780" rIns="417561" bIns="20878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12173" y="39711012"/>
            <a:ext cx="7056808" cy="2281102"/>
          </a:xfrm>
          <a:prstGeom prst="rect">
            <a:avLst/>
          </a:prstGeom>
        </p:spPr>
        <p:txBody>
          <a:bodyPr vert="horz" lIns="417561" tIns="208780" rIns="417561" bIns="208780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456CB-8391-431F-86E4-793A6600E884}" type="datetimeFigureOut">
              <a:rPr lang="fr-FR" smtClean="0"/>
              <a:pPr/>
              <a:t>02/09/2013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333183" y="39711012"/>
            <a:ext cx="9577097" cy="2281102"/>
          </a:xfrm>
          <a:prstGeom prst="rect">
            <a:avLst/>
          </a:prstGeom>
        </p:spPr>
        <p:txBody>
          <a:bodyPr vert="horz" lIns="417561" tIns="208780" rIns="417561" bIns="208780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674482" y="39711012"/>
            <a:ext cx="7056808" cy="2281102"/>
          </a:xfrm>
          <a:prstGeom prst="rect">
            <a:avLst/>
          </a:prstGeom>
        </p:spPr>
        <p:txBody>
          <a:bodyPr vert="horz" lIns="417561" tIns="208780" rIns="417561" bIns="208780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27DB7-FB76-4B6C-8736-22DAC9DAE62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175613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855" indent="-1565855" algn="l" defTabSz="4175613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683" indent="-1304879" algn="l" defTabSz="4175613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9515" indent="-1043902" algn="l" defTabSz="4175613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7319" indent="-1043902" algn="l" defTabSz="4175613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5128" indent="-1043902" algn="l" defTabSz="4175613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2932" indent="-1043902" algn="l" defTabSz="4175613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0737" indent="-1043902" algn="l" defTabSz="4175613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8545" indent="-1043902" algn="l" defTabSz="4175613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6350" indent="-1043902" algn="l" defTabSz="4175613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7561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7804" algn="l" defTabSz="417561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5613" algn="l" defTabSz="417561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3417" algn="l" defTabSz="417561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1221" algn="l" defTabSz="417561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9030" algn="l" defTabSz="417561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6834" algn="l" defTabSz="417561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4639" algn="l" defTabSz="417561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2447" algn="l" defTabSz="4175613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2">
            <a:lumMod val="60000"/>
            <a:lumOff val="40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 10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115" y="2052367"/>
            <a:ext cx="29091232" cy="3827794"/>
          </a:xfrm>
          <a:prstGeom prst="rect">
            <a:avLst/>
          </a:prstGeom>
        </p:spPr>
      </p:pic>
      <p:pic>
        <p:nvPicPr>
          <p:cNvPr id="97" name="Image 96" descr="zodiacal_light_E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8483" y="39640543"/>
            <a:ext cx="3590156" cy="2659375"/>
          </a:xfrm>
          <a:prstGeom prst="rect">
            <a:avLst/>
          </a:prstGeom>
        </p:spPr>
      </p:pic>
      <p:pic>
        <p:nvPicPr>
          <p:cNvPr id="94" name="Image 93" descr="0810-asteroid-Lutetia-rosetta-esa_full_600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0491" y="35392071"/>
            <a:ext cx="3758208" cy="250547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128843" y="324175"/>
            <a:ext cx="156937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8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Data in </a:t>
            </a:r>
            <a:r>
              <a:rPr lang="fr-FR" sz="8800" b="1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Planetary</a:t>
            </a:r>
            <a:r>
              <a:rPr lang="fr-FR" sz="88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Science</a:t>
            </a:r>
            <a:endParaRPr lang="fr-FR" sz="8800" b="1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34" name="Image 33" descr="Comet Section 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16675" y="37840343"/>
            <a:ext cx="2409056" cy="2409056"/>
          </a:xfrm>
          <a:prstGeom prst="rect">
            <a:avLst/>
          </a:prstGeom>
        </p:spPr>
      </p:pic>
      <p:pic>
        <p:nvPicPr>
          <p:cNvPr id="32" name="Image 31" descr="nod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147" y="31359623"/>
            <a:ext cx="3353087" cy="3353087"/>
          </a:xfrm>
          <a:prstGeom prst="rect">
            <a:avLst/>
          </a:prstGeom>
        </p:spPr>
      </p:pic>
      <p:pic>
        <p:nvPicPr>
          <p:cNvPr id="30" name="Image 29" descr="atmosphere_jupiter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92539" y="27543199"/>
            <a:ext cx="4582648" cy="2618656"/>
          </a:xfrm>
          <a:prstGeom prst="rect">
            <a:avLst/>
          </a:prstGeom>
        </p:spPr>
      </p:pic>
      <p:pic>
        <p:nvPicPr>
          <p:cNvPr id="29" name="Image 28" descr="atm_Venu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80571" y="25382959"/>
            <a:ext cx="2066925" cy="2219325"/>
          </a:xfrm>
          <a:prstGeom prst="rect">
            <a:avLst/>
          </a:prstGeom>
        </p:spPr>
      </p:pic>
      <p:pic>
        <p:nvPicPr>
          <p:cNvPr id="28" name="Image 27" descr="Dyn_planet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2099" y="20054367"/>
            <a:ext cx="3633733" cy="4415776"/>
          </a:xfrm>
          <a:prstGeom prst="rect">
            <a:avLst/>
          </a:prstGeom>
        </p:spPr>
      </p:pic>
      <p:pic>
        <p:nvPicPr>
          <p:cNvPr id="26" name="Image 25" descr="aurore-boreale-alaska-gran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04507" y="15445855"/>
            <a:ext cx="5190778" cy="3382851"/>
          </a:xfrm>
          <a:prstGeom prst="rect">
            <a:avLst/>
          </a:prstGeom>
        </p:spPr>
      </p:pic>
      <p:pic>
        <p:nvPicPr>
          <p:cNvPr id="27" name="Image 26" descr="Terre_magnetospher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944267" y="13501639"/>
            <a:ext cx="3429259" cy="2683768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1728243" y="4500639"/>
            <a:ext cx="5112568" cy="5040560"/>
          </a:xfrm>
          <a:prstGeom prst="ellipse">
            <a:avLst/>
          </a:prstGeom>
          <a:solidFill>
            <a:schemeClr val="accent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Flèche vers le bas 12"/>
          <p:cNvSpPr/>
          <p:nvPr/>
        </p:nvSpPr>
        <p:spPr>
          <a:xfrm>
            <a:off x="3888483" y="10045255"/>
            <a:ext cx="1080120" cy="295232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3672459" y="19982359"/>
            <a:ext cx="4968552" cy="489654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2463773" y="6314774"/>
            <a:ext cx="365677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FIELDS</a:t>
            </a:r>
            <a:endParaRPr lang="fr-FR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384427" y="20661203"/>
            <a:ext cx="56166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Planetary</a:t>
            </a:r>
            <a:r>
              <a:rPr lang="fr-FR" sz="48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48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dynamics</a:t>
            </a:r>
            <a:r>
              <a:rPr lang="fr-FR" sz="48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and </a:t>
            </a:r>
            <a:r>
              <a:rPr lang="fr-FR" sz="48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extra-</a:t>
            </a:r>
            <a:r>
              <a:rPr lang="fr-FR" sz="48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terrestrial</a:t>
            </a:r>
            <a:r>
              <a:rPr lang="fr-FR" sz="48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48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matter</a:t>
            </a:r>
            <a:endParaRPr lang="fr-FR" sz="48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31" name="Image 30" descr="atm_Titan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624787" y="26031031"/>
            <a:ext cx="1905000" cy="1905000"/>
          </a:xfrm>
          <a:prstGeom prst="rect">
            <a:avLst/>
          </a:prstGeom>
        </p:spPr>
      </p:pic>
      <p:sp>
        <p:nvSpPr>
          <p:cNvPr id="36" name="Ellipse 35"/>
          <p:cNvSpPr/>
          <p:nvPr/>
        </p:nvSpPr>
        <p:spPr>
          <a:xfrm>
            <a:off x="12601451" y="4356623"/>
            <a:ext cx="5040560" cy="5120952"/>
          </a:xfrm>
          <a:prstGeom prst="ellipse">
            <a:avLst/>
          </a:prstGeom>
          <a:solidFill>
            <a:schemeClr val="accent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13771836" y="6314774"/>
            <a:ext cx="307808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TYPES</a:t>
            </a:r>
            <a:endParaRPr lang="fr-FR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10081171" y="15229831"/>
            <a:ext cx="11017224" cy="151216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10873259" y="25833005"/>
            <a:ext cx="9649072" cy="149417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à coins arrondis 41"/>
          <p:cNvSpPr/>
          <p:nvPr/>
        </p:nvSpPr>
        <p:spPr>
          <a:xfrm>
            <a:off x="10945267" y="31143599"/>
            <a:ext cx="9217024" cy="158417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12529443" y="36430955"/>
            <a:ext cx="6048672" cy="151216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12889483" y="15445855"/>
            <a:ext cx="52982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dirty="0" err="1" smtClean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Experiments</a:t>
            </a:r>
            <a:endParaRPr lang="fr-FR" sz="6600" b="1" dirty="0">
              <a:solidFill>
                <a:schemeClr val="bg1">
                  <a:lumMod val="8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10194137" y="16814007"/>
            <a:ext cx="4567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err="1">
                <a:latin typeface="Consolas" pitchFamily="49" charset="0"/>
                <a:cs typeface="Consolas" pitchFamily="49" charset="0"/>
              </a:rPr>
              <a:t>S</a:t>
            </a:r>
            <a:r>
              <a:rPr lang="fr-FR" sz="4800" b="1" dirty="0" err="1" smtClean="0">
                <a:latin typeface="Consolas" pitchFamily="49" charset="0"/>
                <a:cs typeface="Consolas" pitchFamily="49" charset="0"/>
              </a:rPr>
              <a:t>pectroscopy</a:t>
            </a:r>
            <a:endParaRPr lang="fr-FR" sz="48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11305307" y="19799434"/>
            <a:ext cx="5110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err="1" smtClean="0">
                <a:latin typeface="Consolas" pitchFamily="49" charset="0"/>
                <a:cs typeface="Consolas" pitchFamily="49" charset="0"/>
              </a:rPr>
              <a:t>Magnetic</a:t>
            </a:r>
            <a:r>
              <a:rPr lang="fr-FR" sz="4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fr-FR" sz="4800" b="1" dirty="0" err="1" smtClean="0">
                <a:latin typeface="Consolas" pitchFamily="49" charset="0"/>
                <a:cs typeface="Consolas" pitchFamily="49" charset="0"/>
              </a:rPr>
              <a:t>field</a:t>
            </a:r>
            <a:endParaRPr lang="fr-FR" sz="48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16852409" y="18852878"/>
            <a:ext cx="3237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atin typeface="Consolas" pitchFamily="49" charset="0"/>
                <a:cs typeface="Consolas" pitchFamily="49" charset="0"/>
              </a:rPr>
              <a:t>Imaging</a:t>
            </a:r>
            <a:endParaRPr lang="fr-FR" sz="48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9433099" y="21062479"/>
            <a:ext cx="7704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err="1" smtClean="0">
                <a:latin typeface="Consolas" pitchFamily="49" charset="0"/>
                <a:cs typeface="Consolas" pitchFamily="49" charset="0"/>
              </a:rPr>
              <a:t>Particle</a:t>
            </a:r>
            <a:r>
              <a:rPr lang="fr-FR" sz="4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fr-FR" sz="4800" b="1" dirty="0" err="1" smtClean="0">
                <a:latin typeface="Consolas" pitchFamily="49" charset="0"/>
                <a:cs typeface="Consolas" pitchFamily="49" charset="0"/>
              </a:rPr>
              <a:t>spectroscopy</a:t>
            </a:r>
            <a:r>
              <a:rPr lang="fr-FR" sz="4800" b="1" dirty="0" smtClean="0">
                <a:latin typeface="Consolas" pitchFamily="49" charset="0"/>
                <a:cs typeface="Consolas" pitchFamily="49" charset="0"/>
              </a:rPr>
              <a:t> (mass, </a:t>
            </a:r>
            <a:r>
              <a:rPr lang="fr-FR" sz="4800" b="1" dirty="0" err="1" smtClean="0">
                <a:latin typeface="Consolas" pitchFamily="49" charset="0"/>
                <a:cs typeface="Consolas" pitchFamily="49" charset="0"/>
              </a:rPr>
              <a:t>energy</a:t>
            </a:r>
            <a:r>
              <a:rPr lang="fr-FR" sz="4800" b="1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fr-FR" sz="4800" b="1" dirty="0" err="1" smtClean="0">
                <a:latin typeface="Consolas" pitchFamily="49" charset="0"/>
                <a:cs typeface="Consolas" pitchFamily="49" charset="0"/>
              </a:rPr>
              <a:t>electric</a:t>
            </a:r>
            <a:r>
              <a:rPr lang="fr-FR" sz="4800" b="1" dirty="0" smtClean="0">
                <a:latin typeface="Consolas" pitchFamily="49" charset="0"/>
                <a:cs typeface="Consolas" pitchFamily="49" charset="0"/>
              </a:rPr>
              <a:t> charge, </a:t>
            </a:r>
            <a:r>
              <a:rPr lang="fr-FR" sz="4800" b="1" dirty="0" err="1" smtClean="0">
                <a:latin typeface="Consolas" pitchFamily="49" charset="0"/>
                <a:cs typeface="Consolas" pitchFamily="49" charset="0"/>
              </a:rPr>
              <a:t>velocity</a:t>
            </a:r>
            <a:r>
              <a:rPr lang="fr-FR" sz="4800" b="1" dirty="0" smtClean="0">
                <a:latin typeface="Consolas" pitchFamily="49" charset="0"/>
                <a:cs typeface="Consolas" pitchFamily="49" charset="0"/>
              </a:rPr>
              <a:t>…)</a:t>
            </a:r>
            <a:endParaRPr lang="fr-FR" sz="48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17065947" y="20212899"/>
            <a:ext cx="4462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err="1" smtClean="0">
                <a:latin typeface="Consolas" pitchFamily="49" charset="0"/>
                <a:cs typeface="Consolas" pitchFamily="49" charset="0"/>
              </a:rPr>
              <a:t>Dust</a:t>
            </a:r>
            <a:r>
              <a:rPr lang="fr-FR" sz="4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fr-FR" sz="4800" b="1" dirty="0" err="1" smtClean="0">
                <a:latin typeface="Consolas" pitchFamily="49" charset="0"/>
                <a:cs typeface="Consolas" pitchFamily="49" charset="0"/>
              </a:rPr>
              <a:t>spectroscopy</a:t>
            </a:r>
            <a:endParaRPr lang="fr-FR" sz="48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15337755" y="23813299"/>
            <a:ext cx="3237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err="1" smtClean="0">
                <a:latin typeface="Consolas" pitchFamily="49" charset="0"/>
                <a:cs typeface="Consolas" pitchFamily="49" charset="0"/>
              </a:rPr>
              <a:t>Gravity</a:t>
            </a:r>
            <a:r>
              <a:rPr lang="fr-FR" sz="4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fr-FR" sz="4800" b="1" dirty="0" err="1" smtClean="0">
                <a:latin typeface="Consolas" pitchFamily="49" charset="0"/>
                <a:cs typeface="Consolas" pitchFamily="49" charset="0"/>
              </a:rPr>
              <a:t>field</a:t>
            </a:r>
            <a:endParaRPr lang="fr-FR" sz="48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16561891" y="22574647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err="1" smtClean="0">
                <a:latin typeface="Consolas" pitchFamily="49" charset="0"/>
                <a:cs typeface="Consolas" pitchFamily="49" charset="0"/>
              </a:rPr>
              <a:t>Chromatography</a:t>
            </a:r>
            <a:endParaRPr lang="fr-FR" sz="48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11449323" y="24623970"/>
            <a:ext cx="3237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err="1" smtClean="0">
                <a:latin typeface="Consolas" pitchFamily="49" charset="0"/>
                <a:cs typeface="Consolas" pitchFamily="49" charset="0"/>
              </a:rPr>
              <a:t>Altimetry</a:t>
            </a:r>
            <a:endParaRPr lang="fr-FR" sz="48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16561891" y="17318063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err="1" smtClean="0">
                <a:latin typeface="Consolas" pitchFamily="49" charset="0"/>
                <a:cs typeface="Consolas" pitchFamily="49" charset="0"/>
              </a:rPr>
              <a:t>Remote</a:t>
            </a:r>
            <a:r>
              <a:rPr lang="fr-FR" sz="4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fr-FR" sz="4800" b="1" dirty="0" err="1" smtClean="0">
                <a:latin typeface="Consolas" pitchFamily="49" charset="0"/>
                <a:cs typeface="Consolas" pitchFamily="49" charset="0"/>
              </a:rPr>
              <a:t>sensing</a:t>
            </a:r>
            <a:endParaRPr lang="fr-FR" sz="48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11089283" y="25977021"/>
            <a:ext cx="90730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 err="1" smtClean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Reference</a:t>
            </a:r>
            <a:r>
              <a:rPr lang="fr-FR" sz="6600" b="1" dirty="0" smtClean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6600" b="1" dirty="0" smtClean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frames</a:t>
            </a:r>
            <a:endParaRPr lang="fr-FR" sz="6600" b="1" dirty="0">
              <a:solidFill>
                <a:schemeClr val="bg1">
                  <a:lumMod val="8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9145067" y="27489189"/>
            <a:ext cx="1272656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6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fr-FR" sz="6000" dirty="0" err="1" smtClean="0">
                <a:latin typeface="Consolas" pitchFamily="49" charset="0"/>
                <a:cs typeface="Consolas" pitchFamily="49" charset="0"/>
              </a:rPr>
              <a:t>Planet</a:t>
            </a:r>
            <a:r>
              <a:rPr lang="fr-FR" sz="6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fr-FR" sz="6000" dirty="0" err="1" smtClean="0">
                <a:latin typeface="Consolas" pitchFamily="49" charset="0"/>
                <a:cs typeface="Consolas" pitchFamily="49" charset="0"/>
              </a:rPr>
              <a:t>reference</a:t>
            </a:r>
            <a:r>
              <a:rPr lang="fr-FR" sz="6000" dirty="0" smtClean="0">
                <a:latin typeface="Consolas" pitchFamily="49" charset="0"/>
                <a:cs typeface="Consolas" pitchFamily="49" charset="0"/>
              </a:rPr>
              <a:t> frame</a:t>
            </a:r>
          </a:p>
          <a:p>
            <a:pPr>
              <a:buFont typeface="Arial" pitchFamily="34" charset="0"/>
              <a:buChar char="•"/>
            </a:pPr>
            <a:r>
              <a:rPr lang="fr-FR" sz="6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fr-FR" sz="6000" dirty="0" err="1" smtClean="0">
                <a:latin typeface="Consolas" pitchFamily="49" charset="0"/>
                <a:cs typeface="Consolas" pitchFamily="49" charset="0"/>
              </a:rPr>
              <a:t>Heliocentric</a:t>
            </a:r>
            <a:r>
              <a:rPr lang="fr-FR" sz="6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fr-FR" sz="6000" dirty="0" err="1" smtClean="0">
                <a:latin typeface="Consolas" pitchFamily="49" charset="0"/>
                <a:cs typeface="Consolas" pitchFamily="49" charset="0"/>
              </a:rPr>
              <a:t>reference</a:t>
            </a:r>
            <a:r>
              <a:rPr lang="fr-FR" sz="6000" dirty="0" smtClean="0">
                <a:latin typeface="Consolas" pitchFamily="49" charset="0"/>
                <a:cs typeface="Consolas" pitchFamily="49" charset="0"/>
              </a:rPr>
              <a:t> frame</a:t>
            </a:r>
          </a:p>
          <a:p>
            <a:pPr>
              <a:buFont typeface="Arial" pitchFamily="34" charset="0"/>
              <a:buChar char="•"/>
            </a:pPr>
            <a:r>
              <a:rPr lang="fr-FR" sz="6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fr-FR" sz="6000" dirty="0" err="1" smtClean="0">
                <a:latin typeface="Consolas" pitchFamily="49" charset="0"/>
                <a:cs typeface="Consolas" pitchFamily="49" charset="0"/>
              </a:rPr>
              <a:t>Earth</a:t>
            </a:r>
            <a:r>
              <a:rPr lang="fr-FR" sz="6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fr-FR" sz="6000" dirty="0" err="1" smtClean="0">
                <a:latin typeface="Consolas" pitchFamily="49" charset="0"/>
                <a:cs typeface="Consolas" pitchFamily="49" charset="0"/>
              </a:rPr>
              <a:t>reference</a:t>
            </a:r>
            <a:r>
              <a:rPr lang="fr-FR" sz="6000" dirty="0" smtClean="0">
                <a:latin typeface="Consolas" pitchFamily="49" charset="0"/>
                <a:cs typeface="Consolas" pitchFamily="49" charset="0"/>
              </a:rPr>
              <a:t> frame</a:t>
            </a:r>
            <a:endParaRPr lang="fr-FR" sz="6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10585228" y="31305613"/>
            <a:ext cx="9937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 err="1" smtClean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Coordinate</a:t>
            </a:r>
            <a:r>
              <a:rPr lang="fr-FR" sz="6600" b="1" dirty="0" smtClean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6600" b="1" dirty="0" err="1" smtClean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systems</a:t>
            </a:r>
            <a:endParaRPr lang="fr-FR" sz="6600" b="1" dirty="0">
              <a:solidFill>
                <a:schemeClr val="bg1">
                  <a:lumMod val="8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13105507" y="32920561"/>
            <a:ext cx="468589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6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fr-FR" sz="6000" dirty="0" err="1" smtClean="0">
                <a:latin typeface="Consolas" pitchFamily="49" charset="0"/>
                <a:cs typeface="Consolas" pitchFamily="49" charset="0"/>
              </a:rPr>
              <a:t>Cartesian</a:t>
            </a:r>
            <a:endParaRPr lang="fr-FR" sz="6000" dirty="0" smtClean="0">
              <a:latin typeface="Consolas" pitchFamily="49" charset="0"/>
              <a:cs typeface="Consolas" pitchFamily="49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6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fr-FR" sz="6000" dirty="0" err="1" smtClean="0">
                <a:latin typeface="Consolas" pitchFamily="49" charset="0"/>
                <a:cs typeface="Consolas" pitchFamily="49" charset="0"/>
              </a:rPr>
              <a:t>Spherical</a:t>
            </a:r>
            <a:endParaRPr lang="fr-FR" sz="6000" dirty="0" smtClean="0">
              <a:latin typeface="Consolas" pitchFamily="49" charset="0"/>
              <a:cs typeface="Consolas" pitchFamily="49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6000" dirty="0" smtClean="0">
                <a:latin typeface="Consolas" pitchFamily="49" charset="0"/>
                <a:cs typeface="Consolas" pitchFamily="49" charset="0"/>
              </a:rPr>
              <a:t> 2D, 3D</a:t>
            </a:r>
            <a:endParaRPr lang="fr-FR" sz="6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13417523" y="36646979"/>
            <a:ext cx="48333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600" b="1" dirty="0" err="1" smtClean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Timescales</a:t>
            </a:r>
            <a:endParaRPr lang="fr-FR" sz="6600" b="1" dirty="0">
              <a:solidFill>
                <a:schemeClr val="bg1">
                  <a:lumMod val="8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13105507" y="38159147"/>
            <a:ext cx="510909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6000" dirty="0" smtClean="0">
                <a:latin typeface="Consolas" pitchFamily="49" charset="0"/>
                <a:cs typeface="Consolas" pitchFamily="49" charset="0"/>
              </a:rPr>
              <a:t> ~1s to ~1h</a:t>
            </a:r>
          </a:p>
          <a:p>
            <a:pPr>
              <a:buFont typeface="Arial" pitchFamily="34" charset="0"/>
              <a:buChar char="•"/>
            </a:pPr>
            <a:r>
              <a:rPr lang="fr-FR" sz="6000" dirty="0" smtClean="0">
                <a:latin typeface="Consolas" pitchFamily="49" charset="0"/>
                <a:cs typeface="Consolas" pitchFamily="49" charset="0"/>
              </a:rPr>
              <a:t> Diurnal</a:t>
            </a:r>
          </a:p>
          <a:p>
            <a:pPr>
              <a:buFont typeface="Arial" pitchFamily="34" charset="0"/>
              <a:buChar char="•"/>
            </a:pPr>
            <a:r>
              <a:rPr lang="fr-FR" sz="6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fr-FR" sz="6000" dirty="0" err="1" smtClean="0">
                <a:latin typeface="Consolas" pitchFamily="49" charset="0"/>
                <a:cs typeface="Consolas" pitchFamily="49" charset="0"/>
              </a:rPr>
              <a:t>Seasonal</a:t>
            </a:r>
            <a:endParaRPr lang="fr-FR" sz="6000" dirty="0" smtClean="0">
              <a:latin typeface="Consolas" pitchFamily="49" charset="0"/>
              <a:cs typeface="Consolas" pitchFamily="49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6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fr-FR" sz="6000" dirty="0" err="1" smtClean="0">
                <a:latin typeface="Consolas" pitchFamily="49" charset="0"/>
                <a:cs typeface="Consolas" pitchFamily="49" charset="0"/>
              </a:rPr>
              <a:t>Secular</a:t>
            </a:r>
            <a:endParaRPr lang="fr-FR" sz="6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22538555" y="4428631"/>
            <a:ext cx="5040560" cy="5048944"/>
          </a:xfrm>
          <a:prstGeom prst="ellipse">
            <a:avLst/>
          </a:prstGeom>
          <a:solidFill>
            <a:schemeClr val="accent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ZoneTexte 61"/>
          <p:cNvSpPr txBox="1"/>
          <p:nvPr/>
        </p:nvSpPr>
        <p:spPr>
          <a:xfrm>
            <a:off x="23055628" y="6314774"/>
            <a:ext cx="423545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ORIGINS</a:t>
            </a:r>
            <a:endParaRPr lang="fr-FR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21962491" y="9973247"/>
            <a:ext cx="7488832" cy="770485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8" name="Image 67" descr="hubble-eye-glass-for-the-world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106507" y="11125375"/>
            <a:ext cx="4328666" cy="5048548"/>
          </a:xfrm>
          <a:prstGeom prst="rect">
            <a:avLst/>
          </a:prstGeom>
        </p:spPr>
      </p:pic>
      <p:sp>
        <p:nvSpPr>
          <p:cNvPr id="64" name="Rectangle à coins arrondis 63"/>
          <p:cNvSpPr/>
          <p:nvPr/>
        </p:nvSpPr>
        <p:spPr>
          <a:xfrm>
            <a:off x="21962491" y="18092153"/>
            <a:ext cx="7488832" cy="792088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à coins arrondis 64"/>
          <p:cNvSpPr/>
          <p:nvPr/>
        </p:nvSpPr>
        <p:spPr>
          <a:xfrm>
            <a:off x="21962491" y="26463079"/>
            <a:ext cx="7488832" cy="770485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à coins arrondis 65"/>
          <p:cNvSpPr/>
          <p:nvPr/>
        </p:nvSpPr>
        <p:spPr>
          <a:xfrm>
            <a:off x="21962491" y="34527975"/>
            <a:ext cx="7488832" cy="770485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9" name="Image 68" descr="Telescope-APEX-de-l-ESO-au-Chili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5515563" y="11125375"/>
            <a:ext cx="3863752" cy="4002606"/>
          </a:xfrm>
          <a:prstGeom prst="rect">
            <a:avLst/>
          </a:prstGeom>
        </p:spPr>
      </p:pic>
      <p:pic>
        <p:nvPicPr>
          <p:cNvPr id="67" name="Image 66" descr="telescope_Pan_STARRS_PS1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3474659" y="14509751"/>
            <a:ext cx="4572000" cy="3060192"/>
          </a:xfrm>
          <a:prstGeom prst="rect">
            <a:avLst/>
          </a:prstGeom>
        </p:spPr>
      </p:pic>
      <p:sp>
        <p:nvSpPr>
          <p:cNvPr id="70" name="ZoneTexte 69"/>
          <p:cNvSpPr txBox="1"/>
          <p:nvPr/>
        </p:nvSpPr>
        <p:spPr>
          <a:xfrm>
            <a:off x="22322531" y="10117263"/>
            <a:ext cx="6624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Earth</a:t>
            </a:r>
            <a:r>
              <a:rPr lang="fr-FR" sz="6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60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based</a:t>
            </a:r>
            <a:r>
              <a:rPr lang="fr-FR" sz="6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60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o</a:t>
            </a:r>
            <a:r>
              <a:rPr lang="fr-FR" sz="6000" b="1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bservations</a:t>
            </a:r>
            <a:endParaRPr lang="fr-FR" sz="6000" b="1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74" name="Image 73" descr="La-sonde-Mars-Express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3186627" y="22556649"/>
            <a:ext cx="5100038" cy="3264024"/>
          </a:xfrm>
          <a:prstGeom prst="rect">
            <a:avLst/>
          </a:prstGeom>
        </p:spPr>
      </p:pic>
      <p:pic>
        <p:nvPicPr>
          <p:cNvPr id="73" name="Image 72" descr="venus_express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5418875" y="20008513"/>
            <a:ext cx="3905250" cy="3124200"/>
          </a:xfrm>
          <a:prstGeom prst="rect">
            <a:avLst/>
          </a:prstGeom>
        </p:spPr>
      </p:pic>
      <p:pic>
        <p:nvPicPr>
          <p:cNvPr id="71" name="Image 70" descr="290px-Cassini_Saturn_Orbit_Insertion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2095915" y="20177557"/>
            <a:ext cx="3683000" cy="2451100"/>
          </a:xfrm>
          <a:prstGeom prst="rect">
            <a:avLst/>
          </a:prstGeom>
        </p:spPr>
      </p:pic>
      <p:sp>
        <p:nvSpPr>
          <p:cNvPr id="75" name="ZoneTexte 74"/>
          <p:cNvSpPr txBox="1"/>
          <p:nvPr/>
        </p:nvSpPr>
        <p:spPr>
          <a:xfrm>
            <a:off x="22322531" y="18110151"/>
            <a:ext cx="6624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Space</a:t>
            </a:r>
            <a:r>
              <a:rPr lang="fr-FR" sz="6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o</a:t>
            </a:r>
            <a:r>
              <a:rPr lang="fr-FR" sz="6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bservations</a:t>
            </a:r>
            <a:endParaRPr lang="fr-FR" sz="6000" b="1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22322531" y="26391071"/>
            <a:ext cx="6624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Numerical</a:t>
            </a:r>
            <a:r>
              <a:rPr lang="fr-FR" sz="6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6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simulations</a:t>
            </a:r>
            <a:endParaRPr lang="fr-FR" sz="6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22322531" y="35032031"/>
            <a:ext cx="6624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Laboratory</a:t>
            </a:r>
            <a:r>
              <a:rPr lang="fr-FR" sz="60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60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experiments</a:t>
            </a:r>
            <a:endParaRPr lang="fr-FR" sz="6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8569003" y="8893127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Image</a:t>
            </a:r>
          </a:p>
          <a:p>
            <a:pPr algn="ctr"/>
            <a:r>
              <a:rPr lang="fr-FR" sz="48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Spectrum </a:t>
            </a:r>
          </a:p>
          <a:p>
            <a:pPr algn="ctr"/>
            <a:r>
              <a:rPr lang="fr-FR" sz="48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Dynamic</a:t>
            </a:r>
            <a:r>
              <a:rPr lang="fr-FR" sz="48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fr-FR" sz="48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spectrum</a:t>
            </a:r>
            <a:endParaRPr lang="fr-FR" sz="48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ctr"/>
            <a:r>
              <a:rPr lang="fr-FR" sz="48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Spectral cube</a:t>
            </a:r>
          </a:p>
          <a:p>
            <a:pPr algn="ctr"/>
            <a:r>
              <a:rPr lang="fr-FR" sz="48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Volume</a:t>
            </a:r>
          </a:p>
          <a:p>
            <a:pPr algn="ctr"/>
            <a:r>
              <a:rPr lang="fr-FR" sz="48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Profile</a:t>
            </a:r>
          </a:p>
        </p:txBody>
      </p:sp>
      <p:sp>
        <p:nvSpPr>
          <p:cNvPr id="85" name="Rectangle 84"/>
          <p:cNvSpPr/>
          <p:nvPr/>
        </p:nvSpPr>
        <p:spPr>
          <a:xfrm>
            <a:off x="14545667" y="9291495"/>
            <a:ext cx="62646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Movie</a:t>
            </a:r>
            <a:endParaRPr lang="fr-FR" sz="48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ctr"/>
            <a:r>
              <a:rPr lang="fr-FR" sz="48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Cube</a:t>
            </a:r>
          </a:p>
          <a:p>
            <a:pPr algn="ctr"/>
            <a:r>
              <a:rPr lang="fr-FR" sz="48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Time </a:t>
            </a:r>
            <a:r>
              <a:rPr lang="fr-FR" sz="48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series</a:t>
            </a:r>
            <a:endParaRPr lang="fr-FR" sz="48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ctr"/>
            <a:r>
              <a:rPr lang="fr-FR" sz="48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Catalog</a:t>
            </a:r>
            <a:endParaRPr lang="fr-FR" sz="4800" b="1" dirty="0" smtClean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  <a:p>
            <a:pPr algn="ctr"/>
            <a:r>
              <a:rPr lang="fr-FR" sz="48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Spatial </a:t>
            </a:r>
            <a:r>
              <a:rPr lang="fr-FR" sz="48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vector</a:t>
            </a:r>
            <a:endParaRPr lang="fr-FR" sz="48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7" name="Flèche vers le bas 86"/>
          <p:cNvSpPr/>
          <p:nvPr/>
        </p:nvSpPr>
        <p:spPr>
          <a:xfrm>
            <a:off x="12169403" y="13573647"/>
            <a:ext cx="864096" cy="1224136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Flèche vers le bas 87"/>
          <p:cNvSpPr/>
          <p:nvPr/>
        </p:nvSpPr>
        <p:spPr>
          <a:xfrm>
            <a:off x="17281971" y="13573647"/>
            <a:ext cx="864096" cy="1224136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ZoneTexte 80"/>
          <p:cNvSpPr txBox="1"/>
          <p:nvPr/>
        </p:nvSpPr>
        <p:spPr>
          <a:xfrm>
            <a:off x="1944267" y="1398595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>
                <a:solidFill>
                  <a:schemeClr val="bg1"/>
                </a:solidFill>
              </a:rPr>
              <a:t>Artist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view</a:t>
            </a:r>
            <a:r>
              <a:rPr lang="fr-FR" sz="1400" dirty="0" smtClean="0">
                <a:solidFill>
                  <a:schemeClr val="bg1"/>
                </a:solidFill>
              </a:rPr>
              <a:t>, </a:t>
            </a:r>
            <a:r>
              <a:rPr lang="fr-FR" sz="1400" dirty="0" err="1" smtClean="0">
                <a:solidFill>
                  <a:schemeClr val="bg1"/>
                </a:solidFill>
              </a:rPr>
              <a:t>Terrestrial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magnetosphere</a:t>
            </a:r>
            <a:r>
              <a:rPr lang="fr-FR" sz="1400" dirty="0" smtClean="0">
                <a:solidFill>
                  <a:schemeClr val="bg1"/>
                </a:solidFill>
              </a:rPr>
              <a:t>. ESA.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7272859" y="18470191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Aurora </a:t>
            </a:r>
            <a:r>
              <a:rPr lang="fr-FR" sz="1400" dirty="0" err="1" smtClean="0"/>
              <a:t>borealis</a:t>
            </a:r>
            <a:r>
              <a:rPr lang="fr-FR" sz="1400" dirty="0" smtClean="0"/>
              <a:t>. NASA.</a:t>
            </a:r>
            <a:endParaRPr lang="fr-FR" sz="1400" dirty="0"/>
          </a:p>
        </p:txBody>
      </p:sp>
      <p:sp>
        <p:nvSpPr>
          <p:cNvPr id="89" name="ZoneTexte 88"/>
          <p:cNvSpPr txBox="1"/>
          <p:nvPr/>
        </p:nvSpPr>
        <p:spPr>
          <a:xfrm>
            <a:off x="576115" y="20034622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Solar System </a:t>
            </a:r>
            <a:r>
              <a:rPr lang="en-US" sz="1400" dirty="0" err="1" smtClean="0">
                <a:solidFill>
                  <a:schemeClr val="bg1"/>
                </a:solidFill>
              </a:rPr>
              <a:t>Orrery</a:t>
            </a:r>
            <a:r>
              <a:rPr lang="en-US" sz="1400" dirty="0" smtClean="0">
                <a:solidFill>
                  <a:schemeClr val="bg1"/>
                </a:solidFill>
              </a:rPr>
              <a:t> by </a:t>
            </a:r>
            <a:r>
              <a:rPr lang="en-US" sz="1400" dirty="0" err="1" smtClean="0">
                <a:solidFill>
                  <a:schemeClr val="bg1"/>
                </a:solidFill>
              </a:rPr>
              <a:t>Asa</a:t>
            </a:r>
            <a:r>
              <a:rPr lang="en-US" sz="1400" dirty="0" smtClean="0">
                <a:solidFill>
                  <a:schemeClr val="bg1"/>
                </a:solidFill>
              </a:rPr>
              <a:t> Smith, 1850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4680571" y="25382959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Venus Atmosphere. NASA/NSSDC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6480771" y="26031031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Titan Atmosphere. NASA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6624787" y="29775447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Jupiter’s red spot. NASA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864147" y="34383959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C000"/>
                </a:solidFill>
              </a:rPr>
              <a:t>Mars. German Aerospace Centre (DLR).</a:t>
            </a:r>
            <a:endParaRPr lang="fr-FR" sz="1400" dirty="0">
              <a:solidFill>
                <a:srgbClr val="FFC000"/>
              </a:solidFill>
            </a:endParaRPr>
          </a:p>
        </p:txBody>
      </p:sp>
      <p:sp>
        <p:nvSpPr>
          <p:cNvPr id="95" name="ZoneTexte 94"/>
          <p:cNvSpPr txBox="1"/>
          <p:nvPr/>
        </p:nvSpPr>
        <p:spPr>
          <a:xfrm>
            <a:off x="5976715" y="35392071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Asteroid </a:t>
            </a:r>
            <a:r>
              <a:rPr lang="en-US" sz="1400" dirty="0" err="1" smtClean="0">
                <a:solidFill>
                  <a:schemeClr val="bg1"/>
                </a:solidFill>
              </a:rPr>
              <a:t>Lutetia</a:t>
            </a:r>
            <a:r>
              <a:rPr lang="en-US" sz="1400" dirty="0" smtClean="0">
                <a:solidFill>
                  <a:schemeClr val="bg1"/>
                </a:solidFill>
              </a:rPr>
              <a:t>. ESA.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5760691" y="39928575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Comet West. OHP, FRANCE.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98" name="ZoneTexte 97"/>
          <p:cNvSpPr txBox="1"/>
          <p:nvPr/>
        </p:nvSpPr>
        <p:spPr>
          <a:xfrm>
            <a:off x="5328643" y="42016807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Zodiacal light, Chile. ESO.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22106507" y="14221719"/>
            <a:ext cx="1870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Hubble </a:t>
            </a:r>
            <a:r>
              <a:rPr lang="fr-FR" sz="1400" dirty="0" err="1" smtClean="0"/>
              <a:t>Telescope</a:t>
            </a:r>
            <a:r>
              <a:rPr lang="fr-FR" sz="1400" dirty="0" smtClean="0"/>
              <a:t>. ESA.</a:t>
            </a:r>
            <a:endParaRPr lang="fr-FR" sz="1400" dirty="0"/>
          </a:p>
        </p:txBody>
      </p:sp>
      <p:sp>
        <p:nvSpPr>
          <p:cNvPr id="100" name="ZoneTexte 99"/>
          <p:cNvSpPr txBox="1"/>
          <p:nvPr/>
        </p:nvSpPr>
        <p:spPr>
          <a:xfrm>
            <a:off x="25706907" y="14149711"/>
            <a:ext cx="1709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APEX </a:t>
            </a:r>
            <a:r>
              <a:rPr lang="fr-FR" sz="1400" dirty="0" err="1" smtClean="0">
                <a:solidFill>
                  <a:schemeClr val="bg1"/>
                </a:solidFill>
              </a:rPr>
              <a:t>Telescope</a:t>
            </a:r>
            <a:r>
              <a:rPr lang="fr-FR" sz="1400" dirty="0" smtClean="0">
                <a:solidFill>
                  <a:schemeClr val="bg1"/>
                </a:solidFill>
              </a:rPr>
              <a:t>. ES0.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2" name="ZoneTexte 101"/>
          <p:cNvSpPr txBox="1"/>
          <p:nvPr/>
        </p:nvSpPr>
        <p:spPr>
          <a:xfrm>
            <a:off x="23474659" y="17246055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Pan-STARRS telescope on Maui. NASA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4" name="ZoneTexte 103"/>
          <p:cNvSpPr txBox="1"/>
          <p:nvPr/>
        </p:nvSpPr>
        <p:spPr>
          <a:xfrm>
            <a:off x="27651123" y="22680920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Venus Express. ESA.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22106507" y="22268617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CASSINI. NASA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258635" y="25436969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Mars Express. ESA.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108" name="Image 107" descr="venus_coupled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5922931" y="28335287"/>
            <a:ext cx="3305944" cy="3305944"/>
          </a:xfrm>
          <a:prstGeom prst="rect">
            <a:avLst/>
          </a:prstGeom>
        </p:spPr>
      </p:pic>
      <p:pic>
        <p:nvPicPr>
          <p:cNvPr id="111" name="Image 110" descr="386400main_Jupiter_magnetosphere_full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2898595" y="29991471"/>
            <a:ext cx="5345460" cy="4008215"/>
          </a:xfrm>
          <a:prstGeom prst="rect">
            <a:avLst/>
          </a:prstGeom>
        </p:spPr>
      </p:pic>
      <p:sp>
        <p:nvSpPr>
          <p:cNvPr id="110" name="ZoneTexte 109"/>
          <p:cNvSpPr txBox="1"/>
          <p:nvPr/>
        </p:nvSpPr>
        <p:spPr>
          <a:xfrm>
            <a:off x="28299195" y="31359623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Venus. DLR.</a:t>
            </a:r>
            <a:endParaRPr lang="fr-FR" sz="1400" dirty="0"/>
          </a:p>
        </p:txBody>
      </p:sp>
      <p:pic>
        <p:nvPicPr>
          <p:cNvPr id="76" name="Image 75" descr="relief_Mars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2322531" y="28514443"/>
            <a:ext cx="3024336" cy="3133212"/>
          </a:xfrm>
          <a:prstGeom prst="rect">
            <a:avLst/>
          </a:prstGeom>
        </p:spPr>
      </p:pic>
      <p:sp>
        <p:nvSpPr>
          <p:cNvPr id="107" name="ZoneTexte 106"/>
          <p:cNvSpPr txBox="1"/>
          <p:nvPr/>
        </p:nvSpPr>
        <p:spPr>
          <a:xfrm>
            <a:off x="22322531" y="31339878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Mars. NASA.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27003051" y="33663879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</a:rPr>
              <a:t>Jupiter. NASA.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112" name="Image 111" descr="SpectreCRDSOzone_PageOzone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3834699" y="38848455"/>
            <a:ext cx="4161199" cy="3205905"/>
          </a:xfrm>
          <a:prstGeom prst="rect">
            <a:avLst/>
          </a:prstGeom>
        </p:spPr>
      </p:pic>
      <p:pic>
        <p:nvPicPr>
          <p:cNvPr id="80" name="Image 79" descr="Experience-PLASMA-du-LISA_reference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2394539" y="37696327"/>
            <a:ext cx="6792013" cy="2506576"/>
          </a:xfrm>
          <a:prstGeom prst="rect">
            <a:avLst/>
          </a:prstGeom>
        </p:spPr>
      </p:pic>
      <p:sp>
        <p:nvSpPr>
          <p:cNvPr id="113" name="ZoneTexte 112"/>
          <p:cNvSpPr txBox="1"/>
          <p:nvPr/>
        </p:nvSpPr>
        <p:spPr>
          <a:xfrm>
            <a:off x="27435099" y="4178103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LIPhy</a:t>
            </a:r>
            <a:endParaRPr lang="fr-FR" sz="1400" dirty="0"/>
          </a:p>
        </p:txBody>
      </p:sp>
      <p:sp>
        <p:nvSpPr>
          <p:cNvPr id="114" name="ZoneTexte 113"/>
          <p:cNvSpPr txBox="1"/>
          <p:nvPr/>
        </p:nvSpPr>
        <p:spPr>
          <a:xfrm>
            <a:off x="24482771" y="37768335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FFC000"/>
                </a:solidFill>
              </a:rPr>
              <a:t>PLASMA experiment. LISA/IPSL</a:t>
            </a:r>
            <a:endParaRPr lang="fr-FR" sz="1400" dirty="0">
              <a:solidFill>
                <a:srgbClr val="FFC000"/>
              </a:solidFill>
            </a:endParaRPr>
          </a:p>
        </p:txBody>
      </p:sp>
      <p:sp>
        <p:nvSpPr>
          <p:cNvPr id="103" name="Ellipse 102"/>
          <p:cNvSpPr/>
          <p:nvPr/>
        </p:nvSpPr>
        <p:spPr>
          <a:xfrm>
            <a:off x="792139" y="15013807"/>
            <a:ext cx="4968552" cy="489654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1442897" y="16886015"/>
            <a:ext cx="37417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Plasmas</a:t>
            </a:r>
            <a:endParaRPr lang="fr-FR" sz="72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5" name="Ellipse 114"/>
          <p:cNvSpPr/>
          <p:nvPr/>
        </p:nvSpPr>
        <p:spPr>
          <a:xfrm>
            <a:off x="792139" y="25310951"/>
            <a:ext cx="4968552" cy="489654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920905" y="27183159"/>
            <a:ext cx="48397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Atmospheres</a:t>
            </a:r>
            <a:endParaRPr lang="fr-FR" sz="60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6" name="Ellipse 115"/>
          <p:cNvSpPr/>
          <p:nvPr/>
        </p:nvSpPr>
        <p:spPr>
          <a:xfrm>
            <a:off x="3672459" y="30423519"/>
            <a:ext cx="4968552" cy="489654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3960491" y="31503639"/>
            <a:ext cx="44713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Interiors</a:t>
            </a:r>
            <a:r>
              <a:rPr lang="fr-FR" sz="66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and surfaces</a:t>
            </a:r>
            <a:endParaRPr lang="fr-FR" sz="66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7" name="Ellipse 116"/>
          <p:cNvSpPr/>
          <p:nvPr/>
        </p:nvSpPr>
        <p:spPr>
          <a:xfrm>
            <a:off x="648123" y="36400183"/>
            <a:ext cx="4968552" cy="489654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713265" y="37487268"/>
            <a:ext cx="48314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Small bodies, </a:t>
            </a:r>
            <a:r>
              <a:rPr lang="fr-FR" sz="54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dust</a:t>
            </a:r>
            <a:r>
              <a:rPr lang="fr-FR" sz="5400" b="1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and </a:t>
            </a:r>
            <a:r>
              <a:rPr lang="fr-FR" sz="5400" b="1" dirty="0" err="1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TNO’s</a:t>
            </a:r>
            <a:endParaRPr lang="fr-FR" sz="5400" b="1" dirty="0">
              <a:solidFill>
                <a:schemeClr val="tx2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8" name="ZoneTexte 117"/>
          <p:cNvSpPr txBox="1"/>
          <p:nvPr/>
        </p:nvSpPr>
        <p:spPr>
          <a:xfrm>
            <a:off x="9577115" y="17980651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atin typeface="Consolas" pitchFamily="49" charset="0"/>
                <a:cs typeface="Consolas" pitchFamily="49" charset="0"/>
              </a:rPr>
              <a:t>Absorption/</a:t>
            </a:r>
          </a:p>
          <a:p>
            <a:pPr algn="ctr"/>
            <a:r>
              <a:rPr lang="fr-FR" sz="4800" b="1" dirty="0" err="1" smtClean="0">
                <a:latin typeface="Consolas" pitchFamily="49" charset="0"/>
                <a:cs typeface="Consolas" pitchFamily="49" charset="0"/>
              </a:rPr>
              <a:t>Reflectance</a:t>
            </a:r>
            <a:r>
              <a:rPr lang="fr-FR" sz="4800" b="1" dirty="0" smtClean="0">
                <a:latin typeface="Consolas" pitchFamily="49" charset="0"/>
                <a:cs typeface="Consolas" pitchFamily="49" charset="0"/>
              </a:rPr>
              <a:t>/Emission</a:t>
            </a:r>
            <a:endParaRPr lang="fr-FR" sz="4800" b="1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219</Words>
  <Application>Microsoft Office PowerPoint</Application>
  <PresentationFormat>Personnalisé</PresentationFormat>
  <Paragraphs>70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emilie</dc:creator>
  <cp:lastModifiedBy>emilie</cp:lastModifiedBy>
  <cp:revision>99</cp:revision>
  <dcterms:created xsi:type="dcterms:W3CDTF">2013-06-25T08:57:50Z</dcterms:created>
  <dcterms:modified xsi:type="dcterms:W3CDTF">2013-09-02T14:33:04Z</dcterms:modified>
</cp:coreProperties>
</file>